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240"/>
  </p:notesMasterIdLst>
  <p:handoutMasterIdLst>
    <p:handoutMasterId r:id="rId241"/>
  </p:handoutMasterIdLst>
  <p:sldIdLst>
    <p:sldId id="597" r:id="rId2"/>
    <p:sldId id="598" r:id="rId3"/>
    <p:sldId id="599" r:id="rId4"/>
    <p:sldId id="600" r:id="rId5"/>
    <p:sldId id="601" r:id="rId6"/>
    <p:sldId id="602" r:id="rId7"/>
    <p:sldId id="603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12" r:id="rId17"/>
    <p:sldId id="613" r:id="rId18"/>
    <p:sldId id="614" r:id="rId19"/>
    <p:sldId id="615" r:id="rId20"/>
    <p:sldId id="616" r:id="rId21"/>
    <p:sldId id="617" r:id="rId22"/>
    <p:sldId id="618" r:id="rId23"/>
    <p:sldId id="619" r:id="rId24"/>
    <p:sldId id="620" r:id="rId25"/>
    <p:sldId id="621" r:id="rId26"/>
    <p:sldId id="622" r:id="rId27"/>
    <p:sldId id="623" r:id="rId28"/>
    <p:sldId id="624" r:id="rId29"/>
    <p:sldId id="625" r:id="rId30"/>
    <p:sldId id="626" r:id="rId31"/>
    <p:sldId id="627" r:id="rId32"/>
    <p:sldId id="628" r:id="rId33"/>
    <p:sldId id="629" r:id="rId34"/>
    <p:sldId id="630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642" r:id="rId47"/>
    <p:sldId id="643" r:id="rId48"/>
    <p:sldId id="644" r:id="rId49"/>
    <p:sldId id="735" r:id="rId50"/>
    <p:sldId id="736" r:id="rId51"/>
    <p:sldId id="737" r:id="rId52"/>
    <p:sldId id="750" r:id="rId53"/>
    <p:sldId id="751" r:id="rId54"/>
    <p:sldId id="752" r:id="rId55"/>
    <p:sldId id="753" r:id="rId56"/>
    <p:sldId id="754" r:id="rId57"/>
    <p:sldId id="755" r:id="rId58"/>
    <p:sldId id="756" r:id="rId59"/>
    <p:sldId id="757" r:id="rId60"/>
    <p:sldId id="758" r:id="rId61"/>
    <p:sldId id="759" r:id="rId62"/>
    <p:sldId id="760" r:id="rId63"/>
    <p:sldId id="761" r:id="rId64"/>
    <p:sldId id="762" r:id="rId65"/>
    <p:sldId id="763" r:id="rId66"/>
    <p:sldId id="764" r:id="rId67"/>
    <p:sldId id="765" r:id="rId68"/>
    <p:sldId id="766" r:id="rId69"/>
    <p:sldId id="767" r:id="rId70"/>
    <p:sldId id="768" r:id="rId71"/>
    <p:sldId id="769" r:id="rId72"/>
    <p:sldId id="770" r:id="rId73"/>
    <p:sldId id="771" r:id="rId74"/>
    <p:sldId id="772" r:id="rId75"/>
    <p:sldId id="773" r:id="rId76"/>
    <p:sldId id="774" r:id="rId77"/>
    <p:sldId id="775" r:id="rId78"/>
    <p:sldId id="776" r:id="rId79"/>
    <p:sldId id="777" r:id="rId80"/>
    <p:sldId id="778" r:id="rId81"/>
    <p:sldId id="779" r:id="rId82"/>
    <p:sldId id="780" r:id="rId83"/>
    <p:sldId id="781" r:id="rId84"/>
    <p:sldId id="782" r:id="rId85"/>
    <p:sldId id="783" r:id="rId86"/>
    <p:sldId id="784" r:id="rId87"/>
    <p:sldId id="785" r:id="rId88"/>
    <p:sldId id="786" r:id="rId89"/>
    <p:sldId id="787" r:id="rId90"/>
    <p:sldId id="788" r:id="rId91"/>
    <p:sldId id="789" r:id="rId92"/>
    <p:sldId id="790" r:id="rId93"/>
    <p:sldId id="791" r:id="rId94"/>
    <p:sldId id="792" r:id="rId95"/>
    <p:sldId id="793" r:id="rId96"/>
    <p:sldId id="794" r:id="rId97"/>
    <p:sldId id="795" r:id="rId98"/>
    <p:sldId id="796" r:id="rId99"/>
    <p:sldId id="797" r:id="rId100"/>
    <p:sldId id="798" r:id="rId101"/>
    <p:sldId id="799" r:id="rId102"/>
    <p:sldId id="800" r:id="rId103"/>
    <p:sldId id="801" r:id="rId104"/>
    <p:sldId id="802" r:id="rId105"/>
    <p:sldId id="803" r:id="rId106"/>
    <p:sldId id="804" r:id="rId107"/>
    <p:sldId id="805" r:id="rId108"/>
    <p:sldId id="806" r:id="rId109"/>
    <p:sldId id="807" r:id="rId110"/>
    <p:sldId id="808" r:id="rId111"/>
    <p:sldId id="809" r:id="rId112"/>
    <p:sldId id="810" r:id="rId113"/>
    <p:sldId id="811" r:id="rId114"/>
    <p:sldId id="812" r:id="rId115"/>
    <p:sldId id="813" r:id="rId116"/>
    <p:sldId id="814" r:id="rId117"/>
    <p:sldId id="815" r:id="rId118"/>
    <p:sldId id="816" r:id="rId119"/>
    <p:sldId id="817" r:id="rId120"/>
    <p:sldId id="818" r:id="rId121"/>
    <p:sldId id="819" r:id="rId122"/>
    <p:sldId id="820" r:id="rId123"/>
    <p:sldId id="821" r:id="rId124"/>
    <p:sldId id="822" r:id="rId125"/>
    <p:sldId id="823" r:id="rId126"/>
    <p:sldId id="824" r:id="rId127"/>
    <p:sldId id="825" r:id="rId128"/>
    <p:sldId id="826" r:id="rId129"/>
    <p:sldId id="827" r:id="rId130"/>
    <p:sldId id="828" r:id="rId131"/>
    <p:sldId id="829" r:id="rId132"/>
    <p:sldId id="830" r:id="rId133"/>
    <p:sldId id="831" r:id="rId134"/>
    <p:sldId id="832" r:id="rId135"/>
    <p:sldId id="833" r:id="rId136"/>
    <p:sldId id="902" r:id="rId137"/>
    <p:sldId id="903" r:id="rId138"/>
    <p:sldId id="904" r:id="rId139"/>
    <p:sldId id="905" r:id="rId140"/>
    <p:sldId id="906" r:id="rId141"/>
    <p:sldId id="907" r:id="rId142"/>
    <p:sldId id="908" r:id="rId143"/>
    <p:sldId id="909" r:id="rId144"/>
    <p:sldId id="910" r:id="rId145"/>
    <p:sldId id="911" r:id="rId146"/>
    <p:sldId id="912" r:id="rId147"/>
    <p:sldId id="913" r:id="rId148"/>
    <p:sldId id="914" r:id="rId149"/>
    <p:sldId id="915" r:id="rId150"/>
    <p:sldId id="916" r:id="rId151"/>
    <p:sldId id="917" r:id="rId152"/>
    <p:sldId id="918" r:id="rId153"/>
    <p:sldId id="919" r:id="rId154"/>
    <p:sldId id="920" r:id="rId155"/>
    <p:sldId id="921" r:id="rId156"/>
    <p:sldId id="922" r:id="rId157"/>
    <p:sldId id="923" r:id="rId158"/>
    <p:sldId id="924" r:id="rId159"/>
    <p:sldId id="925" r:id="rId160"/>
    <p:sldId id="926" r:id="rId161"/>
    <p:sldId id="927" r:id="rId162"/>
    <p:sldId id="928" r:id="rId163"/>
    <p:sldId id="929" r:id="rId164"/>
    <p:sldId id="930" r:id="rId165"/>
    <p:sldId id="931" r:id="rId166"/>
    <p:sldId id="932" r:id="rId167"/>
    <p:sldId id="933" r:id="rId168"/>
    <p:sldId id="934" r:id="rId169"/>
    <p:sldId id="935" r:id="rId170"/>
    <p:sldId id="936" r:id="rId171"/>
    <p:sldId id="937" r:id="rId172"/>
    <p:sldId id="938" r:id="rId173"/>
    <p:sldId id="939" r:id="rId174"/>
    <p:sldId id="940" r:id="rId175"/>
    <p:sldId id="941" r:id="rId176"/>
    <p:sldId id="942" r:id="rId177"/>
    <p:sldId id="943" r:id="rId178"/>
    <p:sldId id="944" r:id="rId179"/>
    <p:sldId id="945" r:id="rId180"/>
    <p:sldId id="946" r:id="rId181"/>
    <p:sldId id="947" r:id="rId182"/>
    <p:sldId id="948" r:id="rId183"/>
    <p:sldId id="949" r:id="rId184"/>
    <p:sldId id="950" r:id="rId185"/>
    <p:sldId id="951" r:id="rId186"/>
    <p:sldId id="952" r:id="rId187"/>
    <p:sldId id="953" r:id="rId188"/>
    <p:sldId id="954" r:id="rId189"/>
    <p:sldId id="955" r:id="rId190"/>
    <p:sldId id="956" r:id="rId191"/>
    <p:sldId id="957" r:id="rId192"/>
    <p:sldId id="958" r:id="rId193"/>
    <p:sldId id="959" r:id="rId194"/>
    <p:sldId id="960" r:id="rId195"/>
    <p:sldId id="961" r:id="rId196"/>
    <p:sldId id="962" r:id="rId197"/>
    <p:sldId id="963" r:id="rId198"/>
    <p:sldId id="964" r:id="rId199"/>
    <p:sldId id="965" r:id="rId200"/>
    <p:sldId id="966" r:id="rId201"/>
    <p:sldId id="967" r:id="rId202"/>
    <p:sldId id="968" r:id="rId203"/>
    <p:sldId id="969" r:id="rId204"/>
    <p:sldId id="970" r:id="rId205"/>
    <p:sldId id="971" r:id="rId206"/>
    <p:sldId id="972" r:id="rId207"/>
    <p:sldId id="973" r:id="rId208"/>
    <p:sldId id="974" r:id="rId209"/>
    <p:sldId id="975" r:id="rId210"/>
    <p:sldId id="976" r:id="rId211"/>
    <p:sldId id="977" r:id="rId212"/>
    <p:sldId id="978" r:id="rId213"/>
    <p:sldId id="979" r:id="rId214"/>
    <p:sldId id="980" r:id="rId215"/>
    <p:sldId id="981" r:id="rId216"/>
    <p:sldId id="982" r:id="rId217"/>
    <p:sldId id="983" r:id="rId218"/>
    <p:sldId id="984" r:id="rId219"/>
    <p:sldId id="985" r:id="rId220"/>
    <p:sldId id="986" r:id="rId221"/>
    <p:sldId id="987" r:id="rId222"/>
    <p:sldId id="988" r:id="rId223"/>
    <p:sldId id="989" r:id="rId224"/>
    <p:sldId id="990" r:id="rId225"/>
    <p:sldId id="991" r:id="rId226"/>
    <p:sldId id="992" r:id="rId227"/>
    <p:sldId id="993" r:id="rId228"/>
    <p:sldId id="994" r:id="rId229"/>
    <p:sldId id="995" r:id="rId230"/>
    <p:sldId id="996" r:id="rId231"/>
    <p:sldId id="997" r:id="rId232"/>
    <p:sldId id="998" r:id="rId233"/>
    <p:sldId id="999" r:id="rId234"/>
    <p:sldId id="1000" r:id="rId235"/>
    <p:sldId id="1001" r:id="rId236"/>
    <p:sldId id="1002" r:id="rId237"/>
    <p:sldId id="1003" r:id="rId238"/>
    <p:sldId id="1004" r:id="rId239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242"/>
    </p:embeddedFont>
    <p:embeddedFont>
      <p:font typeface="나눔손글씨 펜" panose="020B0600000101010101" charset="-127"/>
      <p:regular r:id="rId243"/>
    </p:embeddedFont>
    <p:embeddedFont>
      <p:font typeface="맑은 고딕" panose="020B0503020000020004" pitchFamily="50" charset="-127"/>
      <p:regular r:id="rId244"/>
      <p:bold r:id="rId245"/>
    </p:embeddedFont>
    <p:embeddedFont>
      <p:font typeface="Calibri" panose="020F0502020204030204" pitchFamily="34" charset="0"/>
      <p:regular r:id="rId246"/>
      <p:bold r:id="rId247"/>
      <p:italic r:id="rId248"/>
      <p:boldItalic r:id="rId249"/>
    </p:embeddedFont>
    <p:embeddedFont>
      <p:font typeface="Cambria Math" panose="02040503050406030204" pitchFamily="18" charset="0"/>
      <p:regular r:id="rId2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3" d="100"/>
          <a:sy n="153" d="100"/>
        </p:scale>
        <p:origin x="4548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font" Target="fonts/font6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font" Target="fonts/font7.fntdata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font" Target="fonts/font8.fntdata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font" Target="fonts/font9.fntdata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font" Target="fonts/font1.fntdata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font" Target="fonts/font2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font" Target="fonts/font3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font" Target="fonts/font4.fntdata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font" Target="fonts/font5.fntdata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E088A-060F-47EF-ABD3-2CB846235B62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964A-BC22-4ABF-AF38-AB9D2D0D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31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697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2D2D1-5EFB-4AA6-804B-33AE36D5606D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146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2021-11-02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4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1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9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3.pn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8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2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9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67.png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6</a:t>
            </a:r>
            <a:r>
              <a:rPr lang="ko-KR" altLang="en-US" dirty="0">
                <a:solidFill>
                  <a:schemeClr val="tx1"/>
                </a:solidFill>
              </a:rPr>
              <a:t>장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비지도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군집화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에서 식 </a:t>
                </a:r>
                <a:r>
                  <a:rPr lang="en-US" altLang="ko-KR" dirty="0"/>
                  <a:t>(6.1)</a:t>
                </a:r>
                <a:r>
                  <a:rPr lang="ko-KR" altLang="en-US" dirty="0"/>
                  <a:t>을 만족하는 군집집합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𝐶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찾아내는 작업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군집의 개수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는 주어지는 경우와 자동으로 찾아야 하는 경우가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군집화를 부류 발견 작업이라 부르기도 함</a:t>
                </a:r>
                <a:endParaRPr lang="en-US" altLang="ko-KR" dirty="0"/>
              </a:p>
              <a:p>
                <a:r>
                  <a:rPr lang="ko-KR" altLang="en-US" dirty="0"/>
                  <a:t>군집화의 주관성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7"/>
            <a:ext cx="4394415" cy="1084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311352"/>
            <a:ext cx="7909769" cy="194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86249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동적 프로그래밍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문제해결 방법론으로서 동적 프로그래밍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모든 쌍 최단 경로 찾기</a:t>
                </a:r>
                <a:r>
                  <a:rPr lang="en-US" altLang="ko-KR" baseline="30000" dirty="0"/>
                  <a:t>all-pair shortest path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행렬 곱셈 순서</a:t>
                </a:r>
                <a:r>
                  <a:rPr lang="en-US" altLang="ko-KR" baseline="30000" dirty="0"/>
                  <a:t>matrix chain multiplication </a:t>
                </a:r>
                <a:r>
                  <a:rPr lang="ko-KR" altLang="en-US" dirty="0"/>
                  <a:t>문제 등을 효율적으로 푸는 문제해결 방법론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상향식 방법론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행렬 곱셈 순서 문제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가장 작은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단위의 부분 문제로 분해한 후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개 행렬의 답을 구하여 표에 기록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표를 보고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 조합에 대한 답을 구하여 표에 기록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표를 보고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조합에 대한 답을 구하여 표에 기록하는 과정을 반복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단계의 답을 가지고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ko-KR" altLang="en-US" dirty="0"/>
                  <a:t>번째 답을 구하기 위한 </a:t>
                </a:r>
                <a:r>
                  <a:rPr lang="ko-KR" altLang="en-US" dirty="0" err="1"/>
                  <a:t>순환식</a:t>
                </a:r>
                <a:r>
                  <a:rPr lang="ko-KR" altLang="en-US" dirty="0"/>
                  <a:t> 필요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강화 학습에서는 </a:t>
                </a:r>
                <a:r>
                  <a:rPr lang="ko-KR" altLang="en-US" dirty="0" err="1"/>
                  <a:t>스토캐스틱</a:t>
                </a:r>
                <a:r>
                  <a:rPr lang="ko-KR" altLang="en-US" dirty="0"/>
                  <a:t> 동적 프로그래밍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(9.13)</a:t>
                </a:r>
                <a:r>
                  <a:rPr lang="ko-KR" altLang="en-US" dirty="0"/>
                  <a:t>이나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(9.17)</a:t>
                </a:r>
                <a:r>
                  <a:rPr lang="ko-KR" altLang="en-US" dirty="0"/>
                  <a:t>과 같은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확률을 포함한 </a:t>
                </a:r>
                <a:r>
                  <a:rPr lang="ko-KR" altLang="en-US" dirty="0" err="1"/>
                  <a:t>순환식을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6261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정책 반복 알고리즘이 사용하는 평가</a:t>
            </a:r>
            <a:r>
              <a:rPr lang="en-US" altLang="ko-KR" dirty="0"/>
              <a:t>-</a:t>
            </a:r>
            <a:r>
              <a:rPr lang="ko-KR" altLang="en-US" dirty="0"/>
              <a:t>개선 사이클</a:t>
            </a:r>
            <a:endParaRPr lang="en-US" altLang="ko-KR" dirty="0"/>
          </a:p>
          <a:p>
            <a:pPr lvl="1"/>
            <a:r>
              <a:rPr lang="ko-KR" altLang="en-US" dirty="0"/>
              <a:t>평가 단계</a:t>
            </a:r>
            <a:r>
              <a:rPr lang="en-US" altLang="ko-KR" dirty="0"/>
              <a:t>: </a:t>
            </a:r>
            <a:r>
              <a:rPr lang="ko-KR" altLang="en-US" dirty="0"/>
              <a:t>현재 정책에서 가치함수를 계산</a:t>
            </a:r>
            <a:endParaRPr lang="en-US" altLang="ko-KR" dirty="0"/>
          </a:p>
          <a:p>
            <a:pPr lvl="1"/>
            <a:r>
              <a:rPr lang="ko-KR" altLang="en-US" dirty="0"/>
              <a:t>개선 단계</a:t>
            </a:r>
            <a:r>
              <a:rPr lang="en-US" altLang="ko-KR" dirty="0"/>
              <a:t>: </a:t>
            </a:r>
            <a:r>
              <a:rPr lang="ko-KR" altLang="en-US" dirty="0"/>
              <a:t>가치함수를 이용하여 정책을 갱신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07" y="995281"/>
            <a:ext cx="209633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4" y="2492896"/>
            <a:ext cx="6685638" cy="399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3881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정책 반복 알고리즘의 과다한 시간 소요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4</a:t>
            </a:r>
            <a:r>
              <a:rPr lang="ko-KR" altLang="en-US" dirty="0"/>
              <a:t>의 복잡성 등이 요인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198982"/>
            <a:ext cx="4848225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9173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가치 반복 알고리즘의 전략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MDP</a:t>
            </a:r>
            <a:r>
              <a:rPr lang="ko-KR" altLang="en-US" dirty="0"/>
              <a:t>를 보고 최적 가치함수를 찾은 후</a:t>
            </a:r>
            <a:r>
              <a:rPr lang="en-US" altLang="ko-KR" dirty="0"/>
              <a:t>, </a:t>
            </a:r>
            <a:r>
              <a:rPr lang="ko-KR" altLang="en-US" dirty="0"/>
              <a:t>최적 가치함수로부터 최적 정책을 찾음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en-US" altLang="ko-KR" dirty="0"/>
              <a:t>MDP</a:t>
            </a:r>
            <a:r>
              <a:rPr lang="ko-KR" altLang="en-US" dirty="0"/>
              <a:t>에 따라 가치함수를 더 좋은 가치함수로 갱신하는 식 </a:t>
            </a:r>
            <a:r>
              <a:rPr lang="en-US" altLang="ko-KR" dirty="0"/>
              <a:t>(9.19)</a:t>
            </a:r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(9.17)</a:t>
            </a:r>
            <a:r>
              <a:rPr lang="ko-KR" altLang="en-US" dirty="0"/>
              <a:t>을 개조하여 얻음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32856"/>
            <a:ext cx="4468341" cy="1635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52" y="5229200"/>
            <a:ext cx="7486799" cy="679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5286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09202"/>
            <a:ext cx="8126685" cy="5344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167953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152606" cy="503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51151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1742"/>
            <a:ext cx="8534674" cy="476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70938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496944" cy="5419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526168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9-1]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9-2]</a:t>
            </a:r>
            <a:r>
              <a:rPr lang="ko-KR" altLang="en-US" dirty="0"/>
              <a:t>는 부트스트랩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수렴하기 이전에는 모든 상태가 불완전한 상황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다른 상태의 불완전한 </a:t>
            </a:r>
            <a:r>
              <a:rPr lang="ko-KR" altLang="en-US" dirty="0" err="1">
                <a:sym typeface="Wingdings" pitchFamily="2" charset="2"/>
              </a:rPr>
              <a:t>추측값으로</a:t>
            </a:r>
            <a:r>
              <a:rPr lang="ko-KR" altLang="en-US" dirty="0">
                <a:sym typeface="Wingdings" pitchFamily="2" charset="2"/>
              </a:rPr>
              <a:t> 자신의 </a:t>
            </a:r>
            <a:r>
              <a:rPr lang="ko-KR" altLang="en-US" dirty="0" err="1">
                <a:sym typeface="Wingdings" pitchFamily="2" charset="2"/>
              </a:rPr>
              <a:t>추측값을</a:t>
            </a:r>
            <a:r>
              <a:rPr lang="ko-KR" altLang="en-US" dirty="0">
                <a:sym typeface="Wingdings" pitchFamily="2" charset="2"/>
              </a:rPr>
              <a:t> 정하는 셈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9-14]</a:t>
            </a:r>
            <a:r>
              <a:rPr lang="ko-KR" altLang="en-US" dirty="0">
                <a:sym typeface="Wingdings" pitchFamily="2" charset="2"/>
              </a:rPr>
              <a:t>를 보면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목표 지점에 인접한 상태</a:t>
            </a:r>
            <a:r>
              <a:rPr lang="en-US" altLang="ko-KR" dirty="0">
                <a:sym typeface="Wingdings" pitchFamily="2" charset="2"/>
              </a:rPr>
              <a:t>(2, 5,</a:t>
            </a:r>
            <a:r>
              <a:rPr lang="ko-KR" altLang="en-US" dirty="0"/>
              <a:t> </a:t>
            </a:r>
            <a:r>
              <a:rPr lang="en-US" altLang="ko-KR" dirty="0"/>
              <a:t>12, 15</a:t>
            </a:r>
            <a:r>
              <a:rPr lang="ko-KR" altLang="en-US" dirty="0"/>
              <a:t>번 칸</a:t>
            </a:r>
            <a:r>
              <a:rPr lang="en-US" altLang="ko-KR" dirty="0"/>
              <a:t>)</a:t>
            </a:r>
            <a:r>
              <a:rPr lang="ko-KR" altLang="en-US" dirty="0"/>
              <a:t>가 가장 먼저 </a:t>
            </a:r>
            <a:r>
              <a:rPr lang="ko-KR" altLang="en-US" dirty="0" err="1"/>
              <a:t>가치함숫값을</a:t>
            </a:r>
            <a:r>
              <a:rPr lang="ko-KR" altLang="en-US" dirty="0"/>
              <a:t> 확정</a:t>
            </a:r>
            <a:r>
              <a:rPr lang="en-US" altLang="ko-KR" dirty="0"/>
              <a:t>. </a:t>
            </a:r>
            <a:r>
              <a:rPr lang="ko-KR" altLang="en-US" dirty="0"/>
              <a:t>이 값이 이웃 상태로 전파되는 과정이 동적 프로그래밍의 핵심 원리</a:t>
            </a:r>
            <a:endParaRPr lang="en-US" altLang="ko-KR" dirty="0"/>
          </a:p>
          <a:p>
            <a:r>
              <a:rPr lang="ko-KR" altLang="en-US" dirty="0"/>
              <a:t>제자리 연산으로 구현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부트스트랩 방식은 모든 상태가 이전 값을 이용하여 현재 값을 계산해야 공평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배열 하나만 써서 갱신하는 제자리 연산이 불가능하여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두 개 배열을 번갈아 사용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그럼에도 제자리 연산으로 구현하면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성능 저하 없음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12453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제자리 버전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9-2]</a:t>
            </a:r>
            <a:r>
              <a:rPr lang="ko-KR" altLang="en-US" dirty="0"/>
              <a:t>에서 반복 수를 제어하는 변수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/>
              <a:t>를 제거함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72" y="1844824"/>
            <a:ext cx="7265020" cy="4450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2514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알고리즘의 특성</a:t>
            </a:r>
            <a:endParaRPr lang="en-US" altLang="ko-KR" dirty="0"/>
          </a:p>
          <a:p>
            <a:pPr lvl="1"/>
            <a:r>
              <a:rPr lang="ko-KR" altLang="en-US" dirty="0"/>
              <a:t>원리</a:t>
            </a:r>
            <a:r>
              <a:rPr lang="en-US" altLang="ko-KR" dirty="0"/>
              <a:t> </a:t>
            </a:r>
            <a:r>
              <a:rPr lang="ko-KR" altLang="en-US" dirty="0"/>
              <a:t>단순하지만 성능이 좋아 인기 좋음</a:t>
            </a:r>
            <a:endParaRPr lang="en-US" altLang="ko-KR" dirty="0"/>
          </a:p>
          <a:p>
            <a:pPr lvl="1"/>
            <a:r>
              <a:rPr lang="ko-KR" altLang="en-US" dirty="0"/>
              <a:t>직관적으로 이해하기 쉽고 구현 쉬움</a:t>
            </a:r>
            <a:endParaRPr lang="en-US" altLang="ko-KR" dirty="0"/>
          </a:p>
          <a:p>
            <a:pPr lvl="1"/>
            <a:r>
              <a:rPr lang="ko-KR" altLang="en-US" dirty="0"/>
              <a:t>군집 개수 </a:t>
            </a:r>
            <a:r>
              <a:rPr lang="en-US" altLang="ko-KR" i="1" dirty="0"/>
              <a:t>k</a:t>
            </a:r>
            <a:r>
              <a:rPr lang="ko-KR" altLang="en-US" dirty="0"/>
              <a:t>를 알려줘야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78710"/>
            <a:ext cx="6598213" cy="3865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23347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동적 프로그래밍의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공간이 방대한 경우 계산 불가능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 err="1"/>
              <a:t>백가몬은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en-US" altLang="ko-KR" baseline="30000" dirty="0"/>
              <a:t>20</a:t>
            </a:r>
            <a:r>
              <a:rPr lang="en-US" altLang="ko-KR" dirty="0"/>
              <a:t> </a:t>
            </a:r>
            <a:r>
              <a:rPr lang="ko-KR" altLang="en-US" dirty="0"/>
              <a:t>가량의 상태가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상태 하나 처리하는 데 </a:t>
            </a:r>
            <a:r>
              <a:rPr lang="en-US" altLang="ko-KR" dirty="0"/>
              <a:t>1</a:t>
            </a:r>
            <a:r>
              <a:rPr lang="ko-KR" altLang="en-US" dirty="0"/>
              <a:t>초가 걸린다면</a:t>
            </a:r>
            <a:r>
              <a:rPr lang="en-US" altLang="ko-KR" dirty="0"/>
              <a:t>, </a:t>
            </a:r>
            <a:r>
              <a:rPr lang="ko-KR" altLang="en-US" dirty="0"/>
              <a:t>모든 상태를 처리하는 데 </a:t>
            </a:r>
            <a:r>
              <a:rPr lang="en-US" altLang="ko-KR" dirty="0"/>
              <a:t>300</a:t>
            </a:r>
            <a:r>
              <a:rPr lang="ko-KR" altLang="en-US" dirty="0"/>
              <a:t>만 년 가량 걸림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92331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9.4.1 </a:t>
                </a:r>
                <a:r>
                  <a:rPr lang="ko-KR" altLang="en-US" dirty="0"/>
                  <a:t>훈련집합의 수집과 정책 평가</a:t>
                </a:r>
                <a:endParaRPr lang="en-US" altLang="ko-KR" dirty="0"/>
              </a:p>
              <a:p>
                <a:r>
                  <a:rPr lang="en-US" altLang="ko-KR" dirty="0"/>
                  <a:t>9.4.2 </a:t>
                </a:r>
                <a:r>
                  <a:rPr lang="ko-KR" altLang="en-US" dirty="0"/>
                  <a:t>최적 정책 탐색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환경 모델에 대한 정보가 부족한 상황에서는</a:t>
                </a:r>
                <a:r>
                  <a:rPr lang="en-US" altLang="ko-KR" dirty="0"/>
                  <a:t>,</a:t>
                </a:r>
              </a:p>
              <a:p>
                <a:pPr lvl="1"/>
                <a:r>
                  <a:rPr lang="ko-KR" altLang="en-US" dirty="0"/>
                  <a:t>즉 </a:t>
                </a:r>
                <a:r>
                  <a:rPr lang="en-US" altLang="ko-KR" dirty="0"/>
                  <a:t>MDP</a:t>
                </a:r>
                <a:r>
                  <a:rPr lang="ko-KR" altLang="en-US" dirty="0"/>
                  <a:t>가 없는 상황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확률분포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𝑟</m:t>
                    </m:r>
                    <m:r>
                      <a:rPr lang="en-US" altLang="ko-KR" i="1">
                        <a:latin typeface="Cambria Math"/>
                      </a:rPr>
                      <m:t>|</m:t>
                    </m:r>
                    <m:r>
                      <a:rPr lang="en-US" altLang="ko-KR" i="1">
                        <a:latin typeface="Cambria Math"/>
                      </a:rPr>
                      <m:t>𝑠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𝑎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주어지지 않은 상황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MDP</a:t>
                </a:r>
                <a:r>
                  <a:rPr lang="ko-KR" altLang="en-US" dirty="0"/>
                  <a:t>를 요구하는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9-1]</a:t>
                </a:r>
                <a:r>
                  <a:rPr lang="ko-KR" altLang="en-US" dirty="0"/>
                  <a:t>과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9-2]</a:t>
                </a:r>
                <a:r>
                  <a:rPr lang="ko-KR" altLang="en-US" dirty="0"/>
                  <a:t>의 동적 프로그래밍은 적용 불가능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다행히 불완전한 모델로부터 샘플을 생성하거나 수집할 수 있는 경우 많음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바둑에서 이전 </a:t>
                </a:r>
                <a:r>
                  <a:rPr lang="ko-KR" altLang="en-US" dirty="0" err="1"/>
                  <a:t>기보를</a:t>
                </a:r>
                <a:r>
                  <a:rPr lang="ko-KR" altLang="en-US" dirty="0"/>
                  <a:t> 샘플로 활용 또는 프로그램과 프로그램을 대결시켜 샘플을 만들어 냄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몬테카를로</a:t>
                </a:r>
                <a:r>
                  <a:rPr lang="ko-KR" altLang="en-US" dirty="0"/>
                  <a:t> 방법은 샘플을 훈련집합으로 사용하여 최적 정책을 알아내는</a:t>
                </a:r>
                <a:r>
                  <a:rPr lang="en-US" altLang="ko-KR" dirty="0">
                    <a:sym typeface="Wingdings" pitchFamily="2" charset="2"/>
                  </a:rPr>
                  <a:t> ‘</a:t>
                </a:r>
                <a:r>
                  <a:rPr lang="ko-KR" altLang="en-US" dirty="0">
                    <a:sym typeface="Wingdings" pitchFamily="2" charset="2"/>
                  </a:rPr>
                  <a:t>학습</a:t>
                </a:r>
                <a:r>
                  <a:rPr lang="en-US" altLang="ko-KR" dirty="0">
                    <a:sym typeface="Wingdings" pitchFamily="2" charset="2"/>
                  </a:rPr>
                  <a:t>’</a:t>
                </a:r>
                <a:r>
                  <a:rPr lang="ko-KR" altLang="en-US" dirty="0">
                    <a:sym typeface="Wingdings" pitchFamily="2" charset="2"/>
                  </a:rPr>
                  <a:t> 기반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7174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에피소드로부터 훈련집합 구축</a:t>
            </a:r>
            <a:endParaRPr lang="en-US" altLang="ko-KR" dirty="0"/>
          </a:p>
          <a:p>
            <a:pPr lvl="1"/>
            <a:r>
              <a:rPr lang="ko-KR" altLang="en-US" dirty="0"/>
              <a:t>에피소드 예</a:t>
            </a:r>
            <a:r>
              <a:rPr lang="en-US" altLang="ko-KR" dirty="0"/>
              <a:t>, [</a:t>
            </a:r>
            <a:r>
              <a:rPr lang="ko-KR" altLang="en-US" dirty="0"/>
              <a:t>그림 </a:t>
            </a:r>
            <a:r>
              <a:rPr lang="en-US" altLang="ko-KR" dirty="0"/>
              <a:t>9-4]</a:t>
            </a:r>
            <a:r>
              <a:rPr lang="ko-KR" altLang="en-US" dirty="0"/>
              <a:t>에서 이동 경로의 사례</a:t>
            </a:r>
            <a:r>
              <a:rPr lang="en-US" altLang="ko-KR" dirty="0"/>
              <a:t>, </a:t>
            </a:r>
            <a:r>
              <a:rPr lang="ko-KR" altLang="en-US" dirty="0"/>
              <a:t>바둑에서 </a:t>
            </a:r>
            <a:r>
              <a:rPr lang="ko-KR" altLang="en-US" dirty="0" err="1"/>
              <a:t>기보</a:t>
            </a:r>
            <a:r>
              <a:rPr lang="ko-KR" altLang="en-US" dirty="0"/>
              <a:t> 하나</a:t>
            </a:r>
            <a:endParaRPr lang="en-US" altLang="ko-KR" dirty="0"/>
          </a:p>
          <a:p>
            <a:pPr lvl="1"/>
            <a:r>
              <a:rPr lang="ko-KR" altLang="en-US" dirty="0"/>
              <a:t>에피소드는 식 </a:t>
            </a:r>
            <a:r>
              <a:rPr lang="en-US" altLang="ko-KR" dirty="0"/>
              <a:t>(9.20)</a:t>
            </a:r>
            <a:r>
              <a:rPr lang="ko-KR" altLang="en-US" dirty="0"/>
              <a:t>처럼 표기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에피소드로부터 샘플 수집</a:t>
            </a:r>
            <a:r>
              <a:rPr lang="en-US" altLang="ko-KR" dirty="0"/>
              <a:t>(</a:t>
            </a:r>
            <a:r>
              <a:rPr lang="ko-KR" altLang="en-US" dirty="0"/>
              <a:t>첫 방문과 모든 방문 방식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상태 </a:t>
            </a:r>
            <a:r>
              <a:rPr lang="en-US" altLang="ko-KR" dirty="0"/>
              <a:t>10</a:t>
            </a:r>
            <a:r>
              <a:rPr lang="ko-KR" altLang="en-US" dirty="0"/>
              <a:t>이 두 군데서 발생하는데 첫 방문은 앞에 것만 수집</a:t>
            </a:r>
            <a:r>
              <a:rPr lang="en-US" altLang="ko-KR" dirty="0"/>
              <a:t>, </a:t>
            </a:r>
            <a:r>
              <a:rPr lang="ko-KR" altLang="en-US" dirty="0"/>
              <a:t>모든 방문은 둘 다 수집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모든 방문의 수집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32" y="2060848"/>
            <a:ext cx="7906271" cy="337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97821"/>
            <a:ext cx="6192689" cy="35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43593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28757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r>
              <a:rPr lang="ko-KR" altLang="en-US" dirty="0"/>
              <a:t>상태</a:t>
            </a:r>
            <a:r>
              <a:rPr lang="en-US" altLang="ko-KR" dirty="0"/>
              <a:t>-</a:t>
            </a:r>
            <a:r>
              <a:rPr lang="ko-KR" altLang="en-US" dirty="0"/>
              <a:t>행동 샘플을 수집하면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실제 수집 방법</a:t>
            </a:r>
            <a:endParaRPr lang="en-US" altLang="ko-KR" dirty="0"/>
          </a:p>
          <a:p>
            <a:pPr lvl="2"/>
            <a:r>
              <a:rPr lang="ko-KR" altLang="en-US" dirty="0"/>
              <a:t>현장에서 수집</a:t>
            </a:r>
            <a:endParaRPr lang="en-US" altLang="ko-KR" dirty="0"/>
          </a:p>
          <a:p>
            <a:pPr lvl="3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바둑 </a:t>
            </a:r>
            <a:r>
              <a:rPr lang="ko-KR" altLang="en-US" dirty="0" err="1"/>
              <a:t>기보</a:t>
            </a:r>
            <a:r>
              <a:rPr lang="ko-KR" altLang="en-US" dirty="0"/>
              <a:t> 수집</a:t>
            </a:r>
            <a:r>
              <a:rPr lang="en-US" altLang="ko-KR" dirty="0"/>
              <a:t>(</a:t>
            </a:r>
            <a:r>
              <a:rPr lang="ko-KR" altLang="en-US" dirty="0" err="1"/>
              <a:t>알파고는</a:t>
            </a:r>
            <a:r>
              <a:rPr lang="ko-KR" altLang="en-US" dirty="0"/>
              <a:t> </a:t>
            </a:r>
            <a:r>
              <a:rPr lang="en-US" altLang="ko-KR" dirty="0"/>
              <a:t>16</a:t>
            </a:r>
            <a:r>
              <a:rPr lang="ko-KR" altLang="en-US" dirty="0"/>
              <a:t>만 개 </a:t>
            </a:r>
            <a:r>
              <a:rPr lang="ko-KR" altLang="en-US" dirty="0" err="1"/>
              <a:t>기보에서</a:t>
            </a:r>
            <a:r>
              <a:rPr lang="ko-KR" altLang="en-US" dirty="0"/>
              <a:t> 대략 </a:t>
            </a:r>
            <a:r>
              <a:rPr lang="en-US" altLang="ko-KR" dirty="0"/>
              <a:t>3</a:t>
            </a:r>
            <a:r>
              <a:rPr lang="ko-KR" altLang="en-US" dirty="0"/>
              <a:t>천만 개 샘플을 수집</a:t>
            </a:r>
            <a:r>
              <a:rPr lang="en-US" altLang="ko-KR" dirty="0"/>
              <a:t>) </a:t>
            </a:r>
            <a:r>
              <a:rPr lang="ko-KR" altLang="en-US" dirty="0"/>
              <a:t>또는 두 개 프로그램을 대결시켜 </a:t>
            </a:r>
            <a:r>
              <a:rPr lang="ko-KR" altLang="en-US" dirty="0" err="1"/>
              <a:t>기보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시뮬레이션</a:t>
            </a:r>
            <a:endParaRPr lang="en-US" altLang="ko-KR" dirty="0"/>
          </a:p>
          <a:p>
            <a:pPr lvl="3"/>
            <a:r>
              <a:rPr lang="en-US" altLang="ko-KR" dirty="0"/>
              <a:t>MDP</a:t>
            </a:r>
            <a:r>
              <a:rPr lang="ko-KR" altLang="en-US" dirty="0"/>
              <a:t>가 있는 경우 확률분포에 따라 에피소드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480720" cy="2365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0235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훈련집합으로 정책 평가</a:t>
            </a:r>
            <a:endParaRPr lang="en-US" altLang="ko-KR" dirty="0"/>
          </a:p>
          <a:p>
            <a:pPr lvl="1"/>
            <a:r>
              <a:rPr lang="ko-KR" altLang="en-US" dirty="0"/>
              <a:t>훈련집합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ko-KR" altLang="en-US" dirty="0"/>
              <a:t>로 가치함수를</a:t>
            </a:r>
            <a:r>
              <a:rPr lang="en-US" altLang="ko-KR" dirty="0"/>
              <a:t> </a:t>
            </a:r>
            <a:r>
              <a:rPr lang="ko-KR" altLang="en-US" dirty="0"/>
              <a:t>추정하는 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27" y="1628800"/>
            <a:ext cx="6601207" cy="162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00" y="3429000"/>
            <a:ext cx="6765950" cy="328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252082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훈련집합의 수집과 정책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몬테카를로</a:t>
            </a:r>
            <a:r>
              <a:rPr lang="ko-KR" altLang="en-US" dirty="0"/>
              <a:t> 방법과 동적 프로그래밍의 비교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 err="1"/>
              <a:t>몬테카를로는</a:t>
            </a:r>
            <a:r>
              <a:rPr lang="ko-KR" altLang="en-US" dirty="0"/>
              <a:t> 훈련집합을 사용하므로 특정 상태에 대해서만 가치함수 계산이 가능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556792"/>
            <a:ext cx="4520927" cy="217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88189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탐험과 탐사 조절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 과정에서 탐사에 치우칠 위험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어떤 상태에서 우연히 열등한 행동이 발생하였다면 이후 그 행동만 선택할 가능성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9-6]</a:t>
                </a:r>
                <a:r>
                  <a:rPr lang="ko-KR" altLang="en-US" dirty="0"/>
                  <a:t>의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손잡이 </a:t>
                </a:r>
                <a:r>
                  <a:rPr lang="ko-KR" altLang="en-US" dirty="0" err="1"/>
                  <a:t>밴딧</a:t>
                </a:r>
                <a:r>
                  <a:rPr lang="ko-KR" altLang="en-US" dirty="0"/>
                  <a:t> 문제의 사례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탐사에 따른 조기 수렴을 피하는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가지 방법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err="1"/>
                  <a:t>탐험형</a:t>
                </a:r>
                <a:r>
                  <a:rPr lang="ko-KR" altLang="en-US" dirty="0"/>
                  <a:t> 시작</a:t>
                </a:r>
                <a:r>
                  <a:rPr lang="en-US" altLang="ko-KR" baseline="30000" dirty="0"/>
                  <a:t>exploring starts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상태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행동 쌍이 골고루 발생하도록 배려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소프트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주류에서 벗어난 상태 행동에 일정한 확률을 배정하여 선택 가능성 열어둠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974312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20" y="980728"/>
            <a:ext cx="8183835" cy="5513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171296" y="3212976"/>
            <a:ext cx="19442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6097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126957" cy="562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835696" y="4764496"/>
            <a:ext cx="2816476" cy="72008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96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 탐색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몬테카를로</a:t>
            </a:r>
            <a:r>
              <a:rPr lang="ko-KR" altLang="en-US" dirty="0"/>
              <a:t> 방법의 장점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환경 모델이 없어도 적용 가능</a:t>
            </a:r>
            <a:r>
              <a:rPr lang="en-US" altLang="ko-KR" dirty="0"/>
              <a:t>(</a:t>
            </a:r>
            <a:r>
              <a:rPr lang="ko-KR" altLang="en-US" dirty="0"/>
              <a:t>에피소드를 수집할 수 있다면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부트스트랩 방식이 아니므로 관심 있는 상태에 대해서만 최적 가치와 최적 정책을 추정할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마르코프</a:t>
            </a:r>
            <a:r>
              <a:rPr lang="ko-KR" altLang="en-US" dirty="0"/>
              <a:t> 성질에서 크게 벗어나도 적용 가능</a:t>
            </a:r>
            <a:r>
              <a:rPr lang="en-US" altLang="ko-KR" dirty="0"/>
              <a:t>(</a:t>
            </a:r>
            <a:r>
              <a:rPr lang="ko-KR" altLang="en-US" dirty="0"/>
              <a:t>에피소드가 문제의 특성을 반영함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4092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평균과 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</a:t>
                </a:r>
                <a:r>
                  <a:rPr lang="en-US" altLang="ko-KR" dirty="0"/>
                  <a:t> 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6-1]</a:t>
                </a:r>
                <a:r>
                  <a:rPr lang="ko-KR" altLang="en-US" dirty="0"/>
                  <a:t>의 라인 </a:t>
                </a:r>
                <a:r>
                  <a:rPr lang="en-US" altLang="ko-KR" dirty="0"/>
                  <a:t>7</a:t>
                </a:r>
                <a:r>
                  <a:rPr lang="ko-KR" altLang="en-US" dirty="0"/>
                  <a:t>에서 샘플의 평균으로 군집 중심을 갱신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en-US" altLang="ko-KR" dirty="0" err="1"/>
                  <a:t>medoids</a:t>
                </a:r>
                <a:r>
                  <a:rPr lang="ko-KR" altLang="en-US" dirty="0"/>
                  <a:t>는 대표를 뽑아 뽑힌 대표로 군집 중심을 갱신</a:t>
                </a:r>
                <a:r>
                  <a:rPr lang="en-US" altLang="ko-KR" dirty="0"/>
                  <a:t>(</a:t>
                </a: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 비해 잡음에 둔감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최적화 문제로 해석</a:t>
                </a:r>
                <a:endParaRPr lang="en-US" altLang="ko-KR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식 </a:t>
                </a:r>
                <a:r>
                  <a:rPr lang="en-US" altLang="ko-KR" dirty="0"/>
                  <a:t>(6.2)</a:t>
                </a:r>
                <a:r>
                  <a:rPr lang="ko-KR" altLang="en-US" dirty="0"/>
                  <a:t>의 목적함수를 최소화하는 알고리즘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는 군집 배정 정보를 나타내는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k*n </a:t>
                </a:r>
                <a:r>
                  <a:rPr lang="ko-KR" altLang="en-US" dirty="0"/>
                  <a:t>행렬</a:t>
                </a:r>
                <a:r>
                  <a:rPr lang="en-US" altLang="ko-KR" dirty="0"/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번째 샘플이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ko-KR" altLang="en-US" dirty="0"/>
                  <a:t>번째 군집에 배정되었다면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1, </a:t>
                </a:r>
                <a:r>
                  <a:rPr lang="ko-KR" altLang="en-US" dirty="0"/>
                  <a:t>그렇지 않으면 </a:t>
                </a:r>
                <a:r>
                  <a:rPr lang="en-US" altLang="ko-KR" dirty="0"/>
                  <a:t>0)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59626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5" y="5373216"/>
            <a:ext cx="6408712" cy="8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907026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9.5.1 </a:t>
            </a:r>
            <a:r>
              <a:rPr lang="ko-KR" altLang="en-US" dirty="0"/>
              <a:t>정책 평가</a:t>
            </a:r>
            <a:endParaRPr lang="en-US" altLang="ko-KR" dirty="0"/>
          </a:p>
          <a:p>
            <a:r>
              <a:rPr lang="en-US" altLang="ko-KR" dirty="0"/>
              <a:t>9.5.2 </a:t>
            </a:r>
            <a:r>
              <a:rPr lang="en-US" altLang="ko-KR" dirty="0" err="1"/>
              <a:t>Sarsa</a:t>
            </a:r>
            <a:endParaRPr lang="en-US" altLang="ko-KR" dirty="0"/>
          </a:p>
          <a:p>
            <a:r>
              <a:rPr lang="en-US" altLang="ko-KR" dirty="0"/>
              <a:t>9.5.3 Q-</a:t>
            </a:r>
            <a:r>
              <a:rPr lang="ko-KR" altLang="en-US" dirty="0"/>
              <a:t>학습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시간차 학습은 동적 프로그래밍과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방법의 중간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프로그래밍은 </a:t>
            </a:r>
            <a:r>
              <a:rPr lang="en-US" altLang="ko-KR" dirty="0"/>
              <a:t>MDP </a:t>
            </a:r>
            <a:r>
              <a:rPr lang="ko-KR" altLang="en-US" dirty="0"/>
              <a:t>확률분포를 사용하며 부트스트랩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몬테카를로는</a:t>
            </a:r>
            <a:r>
              <a:rPr lang="ko-KR" altLang="en-US" dirty="0"/>
              <a:t> </a:t>
            </a:r>
            <a:r>
              <a:rPr lang="en-US" altLang="ko-KR" dirty="0"/>
              <a:t>MDP </a:t>
            </a:r>
            <a:r>
              <a:rPr lang="ko-KR" altLang="en-US" dirty="0"/>
              <a:t>확률분포</a:t>
            </a:r>
            <a:r>
              <a:rPr lang="en-US" altLang="ko-KR" dirty="0"/>
              <a:t> </a:t>
            </a:r>
            <a:r>
              <a:rPr lang="ko-KR" altLang="en-US" dirty="0"/>
              <a:t>대신 훈련집합을 사용하며 부트스트랩 방식이 아님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시간차 학습은 훈련집합을 사용하며 부트스트랩 방식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동적 프로그래밍과 </a:t>
            </a:r>
            <a:r>
              <a:rPr lang="ko-KR" altLang="en-US" dirty="0" err="1">
                <a:sym typeface="Wingdings" pitchFamily="2" charset="2"/>
              </a:rPr>
              <a:t>몬테카를로의</a:t>
            </a:r>
            <a:r>
              <a:rPr lang="ko-KR" altLang="en-US" dirty="0">
                <a:sym typeface="Wingdings" pitchFamily="2" charset="2"/>
              </a:rPr>
              <a:t> 장점을 겸비한 셈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67063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새로운 샘플로 가치함수를 갱신하는 수식 유도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에피소드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𝑒</m:t>
                    </m:r>
                    <m:r>
                      <a:rPr lang="en-US" altLang="ko-KR" b="0" i="1" smtClean="0">
                        <a:latin typeface="Cambria Math"/>
                      </a:rPr>
                      <m:t>=[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</a:rPr>
                      <m:t>⋯ </m:t>
                    </m:r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⋯ 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r>
                      <a:rPr lang="en-US" altLang="ko-KR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r>
                      <a:rPr lang="en-US" altLang="ko-KR" i="1">
                        <a:latin typeface="Cambria Math"/>
                      </a:rPr>
                      <m:t>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⋯ [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]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처리하는 절차</a:t>
                </a:r>
                <a:r>
                  <a:rPr lang="en-US" altLang="ko-KR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이 샘플을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𝑍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에 추가한 다음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다음 식을 적용하여 가치함수를 갱신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샘플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ko-KR" altLang="en-US" dirty="0"/>
                  <a:t>번째로 추가되었다면 다음 식이 성립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𝑜𝑙𝑑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/>
                  <a:t>는 직전까지 </a:t>
                </a:r>
                <a:r>
                  <a:rPr lang="ko-KR" altLang="en-US" dirty="0" err="1"/>
                  <a:t>가치함숫값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먼저 추가된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k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/>
                  <a:t>개 샘플의 평균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27" y="3356992"/>
            <a:ext cx="2880320" cy="79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661248"/>
            <a:ext cx="7636148" cy="645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07892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간략한 표기로 식을 다시 쓰면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(9.21)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몬테카를로</a:t>
                </a:r>
                <a:r>
                  <a:rPr lang="ko-KR" altLang="en-US" dirty="0"/>
                  <a:t> 방법은 종료 상태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에 도달해야만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갱신이 일어나는데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(9.23)</a:t>
                </a:r>
                <a:r>
                  <a:rPr lang="ko-KR" altLang="en-US" dirty="0"/>
                  <a:t>을 이용하여 매 순간 갱신할 수 있나</a:t>
                </a:r>
                <a:r>
                  <a:rPr lang="en-US" altLang="ko-KR" dirty="0"/>
                  <a:t>?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시간차 학습의 핵심 아이디어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(9.23)</a:t>
                </a:r>
                <a:r>
                  <a:rPr lang="ko-KR" altLang="en-US" dirty="0">
                    <a:sym typeface="Wingdings" pitchFamily="2" charset="2"/>
                  </a:rPr>
                  <a:t>에서는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sym typeface="Wingdings" pitchFamily="2" charset="2"/>
                          </a:rPr>
                          <m:t>𝕣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ko-KR" altLang="en-US" dirty="0"/>
                  <a:t> 때문에 매 순간 갱신 불가능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그런데 식 </a:t>
                </a:r>
                <a:r>
                  <a:rPr lang="en-US" altLang="ko-KR" dirty="0"/>
                  <a:t>(9.12)~(9.15)</a:t>
                </a:r>
                <a:r>
                  <a:rPr lang="ko-KR" altLang="en-US" dirty="0"/>
                  <a:t>에서 사용한 순환 관계를 적용하면 식 </a:t>
                </a:r>
                <a:r>
                  <a:rPr lang="en-US" altLang="ko-KR" dirty="0"/>
                  <a:t>(9.24)</a:t>
                </a:r>
                <a:r>
                  <a:rPr lang="ko-KR" altLang="en-US" dirty="0"/>
                  <a:t>로 바꿔 쓸 수 있음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매 순간 갱신하는 시간차 아이디어 실현됨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상태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행동 버전으로 바꿔 쓰면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693" r="-971" b="-327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28800"/>
            <a:ext cx="75342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464187"/>
            <a:ext cx="7623012" cy="47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5373216"/>
            <a:ext cx="7623012" cy="458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43039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5</a:t>
            </a:r>
            <a:r>
              <a:rPr lang="ko-KR" altLang="en-US" dirty="0"/>
              <a:t>는 라인 </a:t>
            </a:r>
            <a:r>
              <a:rPr lang="en-US" altLang="ko-KR" dirty="0"/>
              <a:t>3</a:t>
            </a:r>
            <a:r>
              <a:rPr lang="ko-KR" altLang="en-US" dirty="0"/>
              <a:t>이 만든 샘플을 사용하므로 학습 기반이고</a:t>
            </a:r>
            <a:r>
              <a:rPr lang="en-US" altLang="ko-KR" dirty="0"/>
              <a:t> </a:t>
            </a:r>
            <a:r>
              <a:rPr lang="ko-KR" altLang="en-US" dirty="0"/>
              <a:t>다른 상태의 값을 사용하므로 부트스트랩 방식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동적 프로그래밍과 </a:t>
            </a:r>
            <a:r>
              <a:rPr lang="ko-KR" altLang="en-US" dirty="0" err="1">
                <a:sym typeface="Wingdings" pitchFamily="2" charset="2"/>
              </a:rPr>
              <a:t>몬테카를로</a:t>
            </a:r>
            <a:r>
              <a:rPr lang="ko-KR" altLang="en-US" dirty="0">
                <a:sym typeface="Wingdings" pitchFamily="2" charset="2"/>
              </a:rPr>
              <a:t> 방법의 장점을 겸비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1"/>
            <a:ext cx="6896100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45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38" y="980728"/>
            <a:ext cx="8440638" cy="543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8306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평가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378155" cy="2892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23360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최적</a:t>
            </a:r>
            <a:r>
              <a:rPr lang="en-US" altLang="ko-KR" dirty="0"/>
              <a:t> </a:t>
            </a:r>
            <a:r>
              <a:rPr lang="ko-KR" altLang="en-US" dirty="0"/>
              <a:t>정책을 찾는 </a:t>
            </a:r>
            <a:r>
              <a:rPr lang="en-US" altLang="ko-KR" dirty="0" err="1"/>
              <a:t>Sarsa</a:t>
            </a:r>
            <a:r>
              <a:rPr lang="en-US" altLang="ko-KR" dirty="0"/>
              <a:t>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556792"/>
            <a:ext cx="753058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5589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Q-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Q-</a:t>
                </a:r>
                <a:r>
                  <a:rPr lang="ko-KR" altLang="en-US" dirty="0"/>
                  <a:t>학습이 사용하는 수식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(9.25)</a:t>
                </a:r>
                <a:r>
                  <a:rPr lang="ko-KR" altLang="en-US" dirty="0"/>
                  <a:t>와 다른 점은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이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ko-KR" altLang="en-US" i="1" smtClean="0"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ko-KR" altLang="en-US" dirty="0"/>
                  <a:t>로 바뀐 것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켜진 정책 방식과 꺼진 정책 방식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err="1"/>
                  <a:t>Sarsa</a:t>
                </a:r>
                <a:r>
                  <a:rPr lang="ko-KR" altLang="en-US" dirty="0"/>
                  <a:t>는 정책을 사용하므로 켜진 정책 방식이라 부르고</a:t>
                </a:r>
                <a:r>
                  <a:rPr lang="en-US" altLang="ko-KR" dirty="0"/>
                  <a:t>, Q-</a:t>
                </a:r>
                <a:r>
                  <a:rPr lang="ko-KR" altLang="en-US" dirty="0"/>
                  <a:t>학습은 정책 대신 </a:t>
                </a:r>
                <a:r>
                  <a:rPr lang="en-US" altLang="ko-KR" dirty="0"/>
                  <a:t>max </a:t>
                </a:r>
                <a:r>
                  <a:rPr lang="ko-KR" altLang="en-US" dirty="0"/>
                  <a:t>연산을 사용하므로 꺼진 정책 방식이라 부름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31" y="1628800"/>
            <a:ext cx="8108776" cy="37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525796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Q-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20652"/>
            <a:ext cx="7291536" cy="284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94" y="4079659"/>
            <a:ext cx="7571271" cy="1581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2365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근사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참조표 방식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9.3~9.5</a:t>
                </a:r>
                <a:r>
                  <a:rPr lang="ko-KR" altLang="en-US" dirty="0"/>
                  <a:t>절의 알고리즘은 모두 가치함수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/>
                  <a:t> 또는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를 표에 저장하는 </a:t>
                </a:r>
                <a:r>
                  <a:rPr lang="ko-KR" altLang="en-US" dirty="0" err="1"/>
                  <a:t>참조표</a:t>
                </a:r>
                <a:r>
                  <a:rPr lang="ko-KR" altLang="en-US" dirty="0"/>
                  <a:t> 방식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9-1~9.9]</a:t>
                </a:r>
                <a:r>
                  <a:rPr lang="ko-KR" altLang="en-US" dirty="0"/>
                  <a:t>의 출력은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r>
                  <a:rPr lang="ko-KR" altLang="en-US" dirty="0"/>
                  <a:t> 또는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altLang="ko-KR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를 저장하려면 각각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</a:rPr>
                          <m:t>𝒮</m:t>
                        </m:r>
                      </m:e>
                    </m:d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𝒮</m:t>
                        </m:r>
                      </m:e>
                    </m:d>
                    <m:r>
                      <a:rPr lang="en-US" altLang="ko-KR" i="1" smtClean="0">
                        <a:latin typeface="Cambria Math"/>
                        <a:ea typeface="Cambria Math"/>
                      </a:rPr>
                      <m:t>×</m:t>
                    </m:r>
                    <m:d>
                      <m:dPr>
                        <m:begChr m:val="|"/>
                        <m:endChr m:val="|"/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ko-KR" altLang="en-US" i="1" smtClean="0">
                            <a:latin typeface="Cambria Math"/>
                            <a:ea typeface="Cambria Math"/>
                          </a:rPr>
                          <m:t>𝒜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크기의 배열이 필요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i="1">
                            <a:latin typeface="Cambria Math"/>
                          </a:rPr>
                          <m:t>𝒮</m:t>
                        </m:r>
                      </m:e>
                    </m:d>
                  </m:oMath>
                </a14:m>
                <a:r>
                  <a:rPr lang="ko-KR" altLang="en-US" dirty="0"/>
                  <a:t>는 상태의 개수로서 </a:t>
                </a:r>
                <a:r>
                  <a:rPr lang="ko-KR" altLang="en-US" dirty="0" err="1"/>
                  <a:t>백가몬</a:t>
                </a:r>
                <a:r>
                  <a:rPr lang="ko-KR" altLang="en-US" dirty="0"/>
                  <a:t> 게임의 경우 </a:t>
                </a:r>
                <a:r>
                  <a:rPr lang="en-US" altLang="ko-KR" dirty="0"/>
                  <a:t>10</a:t>
                </a:r>
                <a:r>
                  <a:rPr lang="en-US" altLang="ko-KR" baseline="30000" dirty="0"/>
                  <a:t>20</a:t>
                </a:r>
                <a:r>
                  <a:rPr lang="ko-KR" altLang="en-US" dirty="0"/>
                  <a:t>개 가량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참조표</a:t>
                </a:r>
                <a:r>
                  <a:rPr lang="ko-KR" altLang="en-US" dirty="0">
                    <a:sym typeface="Wingdings" pitchFamily="2" charset="2"/>
                  </a:rPr>
                  <a:t> 방식이 현실적으로 불가능한 문제가 많음</a:t>
                </a:r>
                <a:endParaRPr lang="en-US" altLang="ko-KR" dirty="0">
                  <a:sym typeface="Wingdings" pitchFamily="2" charset="2"/>
                </a:endParaRPr>
              </a:p>
              <a:p>
                <a:pPr lvl="2"/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근사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방식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선형 방정식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(9.27))</a:t>
                </a:r>
                <a:r>
                  <a:rPr lang="ko-KR" altLang="en-US" dirty="0">
                    <a:sym typeface="Wingdings" pitchFamily="2" charset="2"/>
                  </a:rPr>
                  <a:t> 또는 신경망</a:t>
                </a:r>
                <a:r>
                  <a:rPr lang="en-US" altLang="ko-KR" dirty="0">
                    <a:sym typeface="Wingdings" pitchFamily="2" charset="2"/>
                  </a:rPr>
                  <a:t>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9-17])</a:t>
                </a:r>
                <a:r>
                  <a:rPr lang="ko-KR" altLang="en-US" dirty="0">
                    <a:sym typeface="Wingdings" pitchFamily="2" charset="2"/>
                  </a:rPr>
                  <a:t>을 사용하여 가치 함수를 근사 추정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/>
                  <a:t>신경망을 주로 사용</a:t>
                </a:r>
                <a:r>
                  <a:rPr lang="en-US" altLang="ko-KR" dirty="0"/>
                  <a:t>(9.7.1</a:t>
                </a:r>
                <a:r>
                  <a:rPr lang="ko-KR" altLang="en-US" dirty="0"/>
                  <a:t>절의 </a:t>
                </a:r>
                <a:r>
                  <a:rPr lang="en-US" altLang="ko-KR" dirty="0"/>
                  <a:t>TD-gammon</a:t>
                </a:r>
                <a:r>
                  <a:rPr lang="ko-KR" altLang="en-US" dirty="0"/>
                  <a:t>에서 구체적인 입출력 사례 제시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285552"/>
            <a:ext cx="2016224" cy="823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35337"/>
            <a:ext cx="6381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402212"/>
            <a:ext cx="4223743" cy="2051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10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92675"/>
            <a:ext cx="8136904" cy="2568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61727"/>
            <a:ext cx="5472608" cy="1139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53700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응용 사례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9.7.1 TD-gammon</a:t>
            </a:r>
          </a:p>
          <a:p>
            <a:r>
              <a:rPr lang="en-US" altLang="ko-KR" dirty="0"/>
              <a:t>9.7.2 DQN: </a:t>
            </a:r>
            <a:r>
              <a:rPr lang="ko-KR" altLang="en-US" dirty="0" err="1"/>
              <a:t>아타리</a:t>
            </a:r>
            <a:r>
              <a:rPr lang="ko-KR" altLang="en-US" dirty="0"/>
              <a:t> 비디오 게임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인공지능에서 이 둘의 중요한 의미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TD-gammon: </a:t>
            </a:r>
            <a:r>
              <a:rPr lang="ko-KR" altLang="en-US" dirty="0"/>
              <a:t>자가</a:t>
            </a:r>
            <a:r>
              <a:rPr lang="en-US" altLang="ko-KR" dirty="0"/>
              <a:t> </a:t>
            </a:r>
            <a:r>
              <a:rPr lang="ko-KR" altLang="en-US" dirty="0"/>
              <a:t>플레이로 학습한 최초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DQN: </a:t>
            </a:r>
            <a:r>
              <a:rPr lang="ko-KR" altLang="en-US" dirty="0"/>
              <a:t>같은 신경망으로 서로 다른 수십 종의 게임에서 높은 성능을 얻음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23081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백가몬</a:t>
            </a:r>
            <a:r>
              <a:rPr lang="en-US" altLang="ko-KR" dirty="0"/>
              <a:t> </a:t>
            </a:r>
            <a:r>
              <a:rPr lang="ko-KR" altLang="en-US" dirty="0"/>
              <a:t>게임 규칙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52505"/>
            <a:ext cx="7272808" cy="3479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81" y="219827"/>
            <a:ext cx="4097755" cy="2759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76248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/>
              <a:t>백가몬</a:t>
            </a:r>
            <a:r>
              <a:rPr lang="en-US" altLang="ko-KR" dirty="0"/>
              <a:t> </a:t>
            </a:r>
            <a:r>
              <a:rPr lang="ko-KR" altLang="en-US" dirty="0"/>
              <a:t>프로그램</a:t>
            </a:r>
            <a:endParaRPr lang="en-US" altLang="ko-KR" dirty="0"/>
          </a:p>
          <a:p>
            <a:pPr lvl="1"/>
            <a:r>
              <a:rPr lang="en-US" altLang="ko-KR" dirty="0" err="1"/>
              <a:t>Tesauro</a:t>
            </a:r>
            <a:r>
              <a:rPr lang="ko-KR" altLang="en-US" dirty="0"/>
              <a:t>가 </a:t>
            </a:r>
            <a:r>
              <a:rPr lang="en-US" altLang="ko-KR" dirty="0"/>
              <a:t>1990</a:t>
            </a:r>
            <a:r>
              <a:rPr lang="ko-KR" altLang="en-US" dirty="0"/>
              <a:t>년대 초에 신경망을 사용하여 </a:t>
            </a:r>
            <a:r>
              <a:rPr lang="en-US" altLang="ko-KR" dirty="0" err="1"/>
              <a:t>NeuroGammon</a:t>
            </a:r>
            <a:r>
              <a:rPr lang="en-US" altLang="ko-KR" dirty="0"/>
              <a:t>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낮은 성능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이후 강화 학습을 사용한 </a:t>
            </a:r>
            <a:r>
              <a:rPr lang="en-US" altLang="ko-KR" dirty="0"/>
              <a:t>TD-gammon</a:t>
            </a:r>
            <a:r>
              <a:rPr lang="ko-KR" altLang="en-US" dirty="0"/>
              <a:t>으로 발전</a:t>
            </a:r>
            <a:endParaRPr lang="en-US" altLang="ko-KR" dirty="0"/>
          </a:p>
          <a:p>
            <a:r>
              <a:rPr lang="en-US" altLang="ko-KR" dirty="0"/>
              <a:t>TD-gammon</a:t>
            </a:r>
          </a:p>
          <a:p>
            <a:pPr lvl="1"/>
            <a:r>
              <a:rPr lang="ko-KR" altLang="en-US" dirty="0" err="1"/>
              <a:t>은닉층이</a:t>
            </a:r>
            <a:r>
              <a:rPr lang="ko-KR" altLang="en-US" dirty="0"/>
              <a:t> 하나인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가치함수를 근사</a:t>
            </a:r>
            <a:endParaRPr lang="en-US" altLang="ko-KR" dirty="0"/>
          </a:p>
          <a:p>
            <a:pPr lvl="2"/>
            <a:r>
              <a:rPr lang="ko-KR" altLang="en-US" dirty="0" err="1"/>
              <a:t>입력층은</a:t>
            </a:r>
            <a:r>
              <a:rPr lang="en-US" altLang="ko-KR" dirty="0"/>
              <a:t> 198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/>
              <a:t>검은 말과 빨간 말이 놓인 위치를 표현하는 데 </a:t>
            </a:r>
            <a:r>
              <a:rPr lang="en-US" altLang="ko-KR" dirty="0"/>
              <a:t>2*24*4=192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/>
              <a:t>말의 차례를 표시하는 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 err="1"/>
              <a:t>빠져나온</a:t>
            </a:r>
            <a:r>
              <a:rPr lang="ko-KR" altLang="en-US" dirty="0"/>
              <a:t> 말의 개수를 표현하는 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/>
              <a:t>잡힌 말의 개수를 표현하는 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2"/>
            <a:r>
              <a:rPr lang="ko-KR" altLang="en-US" dirty="0" err="1"/>
              <a:t>출력층은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/>
              <a:t>승리한 측을 표시하는 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3"/>
            <a:r>
              <a:rPr lang="ko-KR" altLang="en-US" dirty="0"/>
              <a:t>대승한 측을 표시하는 데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endParaRPr lang="en-US" altLang="ko-KR" dirty="0"/>
          </a:p>
          <a:p>
            <a:pPr lvl="1"/>
            <a:r>
              <a:rPr lang="ko-KR" altLang="en-US" dirty="0"/>
              <a:t>학습은 시간차 학습으로 해결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자가 플레이</a:t>
            </a:r>
            <a:r>
              <a:rPr lang="ko-KR" altLang="en-US" dirty="0"/>
              <a:t>로</a:t>
            </a:r>
            <a:r>
              <a:rPr lang="en-US" altLang="ko-KR" baseline="30000" dirty="0"/>
              <a:t>self-play</a:t>
            </a:r>
            <a:r>
              <a:rPr lang="ko-KR" altLang="en-US" dirty="0"/>
              <a:t> 학습</a:t>
            </a:r>
            <a:r>
              <a:rPr lang="en-US" altLang="ko-KR" dirty="0"/>
              <a:t>(</a:t>
            </a:r>
            <a:r>
              <a:rPr lang="ko-KR" altLang="en-US" dirty="0"/>
              <a:t>사람이 사용하는 전략을 알려주지 않음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71368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9.7.1 TD-gammon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강화</a:t>
            </a:r>
            <a:r>
              <a:rPr lang="en-US" altLang="ko-KR" dirty="0"/>
              <a:t> </a:t>
            </a:r>
            <a:r>
              <a:rPr lang="ko-KR" altLang="en-US" dirty="0"/>
              <a:t>학습과 보드게임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세계 챔피언 수준의 보드 게임 프로그램을 제작하려 많은 노력을 기울임</a:t>
            </a:r>
            <a:r>
              <a:rPr lang="en-US" altLang="ko-KR" dirty="0"/>
              <a:t>. </a:t>
            </a:r>
            <a:r>
              <a:rPr lang="ko-KR" altLang="en-US" dirty="0"/>
              <a:t>그 결과 가장 어려운 보드 게임인 바둑에서 </a:t>
            </a:r>
            <a:r>
              <a:rPr lang="ko-KR" altLang="en-US" dirty="0" err="1"/>
              <a:t>이세돌을</a:t>
            </a:r>
            <a:r>
              <a:rPr lang="ko-KR" altLang="en-US" dirty="0"/>
              <a:t> 이기는 성과 </a:t>
            </a:r>
            <a:r>
              <a:rPr lang="ko-KR" altLang="en-US" dirty="0" err="1"/>
              <a:t>이룩</a:t>
            </a:r>
            <a:endParaRPr lang="en-US" altLang="ko-KR" dirty="0"/>
          </a:p>
          <a:p>
            <a:pPr lvl="1"/>
            <a:r>
              <a:rPr lang="ko-KR" altLang="en-US" dirty="0"/>
              <a:t>기계 학습을 게임에 활용한 역사를 살피려면 </a:t>
            </a:r>
            <a:r>
              <a:rPr lang="en-US" altLang="ko-KR" dirty="0"/>
              <a:t>[Kurenkov2016] </a:t>
            </a:r>
            <a:r>
              <a:rPr lang="ko-KR" altLang="en-US" dirty="0"/>
              <a:t>참조</a:t>
            </a:r>
            <a:endParaRPr lang="en-US" altLang="ko-KR" dirty="0"/>
          </a:p>
          <a:p>
            <a:pPr lvl="1"/>
            <a:r>
              <a:rPr lang="ko-KR" altLang="en-US" dirty="0" err="1"/>
              <a:t>틱텍토</a:t>
            </a:r>
            <a:r>
              <a:rPr lang="en-US" altLang="ko-KR" dirty="0"/>
              <a:t>: </a:t>
            </a:r>
            <a:r>
              <a:rPr lang="ko-KR" altLang="en-US" dirty="0"/>
              <a:t>상태의 수가 </a:t>
            </a:r>
            <a:r>
              <a:rPr lang="en-US" altLang="ko-KR" dirty="0"/>
              <a:t>3</a:t>
            </a:r>
            <a:r>
              <a:rPr lang="en-US" altLang="ko-KR" baseline="30000" dirty="0"/>
              <a:t>9</a:t>
            </a:r>
            <a:r>
              <a:rPr lang="en-US" altLang="ko-KR" dirty="0"/>
              <a:t>=19683</a:t>
            </a:r>
            <a:r>
              <a:rPr lang="ko-KR" altLang="en-US" dirty="0"/>
              <a:t>가지이므로 간단한 추론 프로그램으로 최적 정책을 알아낼 수 있음</a:t>
            </a:r>
            <a:endParaRPr lang="en-US" altLang="ko-KR" dirty="0"/>
          </a:p>
          <a:p>
            <a:pPr lvl="1"/>
            <a:r>
              <a:rPr lang="ko-KR" altLang="en-US" dirty="0" err="1"/>
              <a:t>체커</a:t>
            </a:r>
            <a:r>
              <a:rPr lang="en-US" altLang="ko-KR" dirty="0"/>
              <a:t>: </a:t>
            </a:r>
            <a:r>
              <a:rPr lang="ko-KR" altLang="en-US" dirty="0" err="1"/>
              <a:t>사무엘이</a:t>
            </a:r>
            <a:r>
              <a:rPr lang="ko-KR" altLang="en-US" dirty="0"/>
              <a:t> </a:t>
            </a:r>
            <a:r>
              <a:rPr lang="en-US" altLang="ko-KR" dirty="0"/>
              <a:t>1950</a:t>
            </a:r>
            <a:r>
              <a:rPr lang="ko-KR" altLang="en-US" dirty="0"/>
              <a:t>년대 컴퓨터에서 고전적인 알고리즘으로 제작</a:t>
            </a:r>
            <a:r>
              <a:rPr lang="en-US" altLang="ko-KR" dirty="0"/>
              <a:t>[Samuel1959]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체스</a:t>
            </a:r>
            <a:r>
              <a:rPr lang="en-US" altLang="ko-KR" dirty="0"/>
              <a:t>: </a:t>
            </a:r>
            <a:r>
              <a:rPr lang="ko-KR" altLang="en-US" dirty="0"/>
              <a:t>수를 평가하는 특수 목적용 </a:t>
            </a:r>
            <a:r>
              <a:rPr lang="en-US" altLang="ko-KR" dirty="0"/>
              <a:t>VLSI </a:t>
            </a:r>
            <a:r>
              <a:rPr lang="ko-KR" altLang="en-US" dirty="0"/>
              <a:t>개발</a:t>
            </a:r>
            <a:r>
              <a:rPr lang="en-US" altLang="ko-KR" dirty="0"/>
              <a:t>. </a:t>
            </a:r>
            <a:r>
              <a:rPr lang="ko-KR" altLang="en-US" dirty="0"/>
              <a:t>발전된 기계</a:t>
            </a:r>
            <a:r>
              <a:rPr lang="en-US" altLang="ko-KR" dirty="0"/>
              <a:t> </a:t>
            </a:r>
            <a:r>
              <a:rPr lang="ko-KR" altLang="en-US" dirty="0"/>
              <a:t>학습 알고리즘보다는 특수 목적용 슈퍼 컴퓨터로 세계 챔피언 물리침</a:t>
            </a:r>
            <a:r>
              <a:rPr lang="en-US" altLang="ko-KR" dirty="0"/>
              <a:t>[Campbell2002]</a:t>
            </a:r>
          </a:p>
          <a:p>
            <a:pPr lvl="1"/>
            <a:r>
              <a:rPr lang="ko-KR" altLang="en-US" dirty="0"/>
              <a:t>바둑</a:t>
            </a:r>
            <a:r>
              <a:rPr lang="en-US" altLang="ko-KR" dirty="0"/>
              <a:t>: </a:t>
            </a:r>
            <a:r>
              <a:rPr lang="ko-KR" altLang="en-US" dirty="0" err="1"/>
              <a:t>알파고는</a:t>
            </a:r>
            <a:r>
              <a:rPr lang="ko-KR" altLang="en-US" dirty="0"/>
              <a:t> 강화 학습과 </a:t>
            </a:r>
            <a:r>
              <a:rPr lang="ko-KR" altLang="en-US" dirty="0" err="1"/>
              <a:t>딥러닝을</a:t>
            </a:r>
            <a:r>
              <a:rPr lang="ko-KR" altLang="en-US" dirty="0"/>
              <a:t> 결합하여 </a:t>
            </a:r>
            <a:r>
              <a:rPr lang="ko-KR" altLang="en-US" dirty="0" err="1"/>
              <a:t>이세돌</a:t>
            </a:r>
            <a:r>
              <a:rPr lang="ko-KR" altLang="en-US" dirty="0"/>
              <a:t> 물리침</a:t>
            </a:r>
            <a:r>
              <a:rPr lang="en-US" altLang="ko-KR" dirty="0"/>
              <a:t>[Silver2016]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136904" cy="1787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3042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9.7.2 DQN: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/>
              <a:t>아타리</a:t>
            </a:r>
            <a:r>
              <a:rPr lang="en-US" altLang="ko-KR" dirty="0"/>
              <a:t> </a:t>
            </a:r>
            <a:r>
              <a:rPr lang="ko-KR" altLang="en-US" dirty="0"/>
              <a:t>비디오 게임 프로그램</a:t>
            </a:r>
            <a:endParaRPr lang="en-US" altLang="ko-KR" dirty="0"/>
          </a:p>
          <a:p>
            <a:pPr lvl="1"/>
            <a:r>
              <a:rPr lang="en-US" altLang="ko-KR" dirty="0"/>
              <a:t>Atari2600 </a:t>
            </a:r>
            <a:r>
              <a:rPr lang="ko-KR" altLang="en-US" dirty="0"/>
              <a:t>기종에서</a:t>
            </a:r>
            <a:r>
              <a:rPr lang="en-US" altLang="ko-KR" dirty="0"/>
              <a:t> </a:t>
            </a:r>
            <a:r>
              <a:rPr lang="ko-KR" altLang="en-US" dirty="0"/>
              <a:t>실행되는 </a:t>
            </a:r>
            <a:r>
              <a:rPr lang="en-US" altLang="ko-KR" dirty="0"/>
              <a:t>49</a:t>
            </a:r>
            <a:r>
              <a:rPr lang="ko-KR" altLang="en-US" dirty="0"/>
              <a:t>종 게임을 골라 자동으로 </a:t>
            </a:r>
            <a:r>
              <a:rPr lang="ko-KR" altLang="en-US" dirty="0" err="1"/>
              <a:t>플레이하는</a:t>
            </a:r>
            <a:r>
              <a:rPr lang="ko-KR" altLang="en-US" dirty="0"/>
              <a:t> 프로그램 개발</a:t>
            </a:r>
            <a:endParaRPr lang="en-US" altLang="ko-KR" dirty="0"/>
          </a:p>
          <a:p>
            <a:pPr lvl="2"/>
            <a:r>
              <a:rPr lang="ko-KR" altLang="en-US" dirty="0"/>
              <a:t>게임마다 상태 표현과 게임 전략</a:t>
            </a:r>
            <a:r>
              <a:rPr lang="en-US" altLang="ko-KR" dirty="0"/>
              <a:t>, </a:t>
            </a:r>
            <a:r>
              <a:rPr lang="ko-KR" altLang="en-US" dirty="0"/>
              <a:t>입력 방식이 크게 다름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강화 학습을 사용한 프로그램은 동일한 입력</a:t>
            </a:r>
            <a:r>
              <a:rPr lang="en-US" altLang="ko-KR" dirty="0"/>
              <a:t>, </a:t>
            </a:r>
            <a:r>
              <a:rPr lang="ko-KR" altLang="en-US" dirty="0"/>
              <a:t>동일한 신경망 구조</a:t>
            </a:r>
            <a:r>
              <a:rPr lang="en-US" altLang="ko-KR" dirty="0"/>
              <a:t>, </a:t>
            </a:r>
            <a:r>
              <a:rPr lang="ko-KR" altLang="en-US" dirty="0"/>
              <a:t>동일한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사용했음에도 거의 모든 게임에서 전문 플레이어 수준을 달성</a:t>
            </a:r>
            <a:endParaRPr lang="en-US" altLang="ko-KR" dirty="0"/>
          </a:p>
          <a:p>
            <a:pPr lvl="1"/>
            <a:r>
              <a:rPr lang="ko-KR" altLang="en-US" dirty="0"/>
              <a:t>이전에는 사람이 게임마다 적합한 신경망 구조를 따로따로 설계한 점에 비추면</a:t>
            </a:r>
            <a:r>
              <a:rPr lang="en-US" altLang="ko-KR" dirty="0"/>
              <a:t>, </a:t>
            </a:r>
            <a:r>
              <a:rPr lang="ko-KR" altLang="en-US" dirty="0"/>
              <a:t>과업간 일반화 능력이 크게 발전한 셈</a:t>
            </a:r>
            <a:r>
              <a:rPr lang="en-US" altLang="ko-KR" dirty="0"/>
              <a:t>(</a:t>
            </a:r>
            <a:r>
              <a:rPr lang="ko-KR" altLang="en-US" dirty="0">
                <a:sym typeface="Wingdings" pitchFamily="2" charset="2"/>
              </a:rPr>
              <a:t>사람은 몇 가지 과업에 익숙해지면 유사한 다른 과업도 잘함</a:t>
            </a:r>
            <a:r>
              <a:rPr lang="en-US" altLang="ko-KR" dirty="0">
                <a:sym typeface="Wingdings" pitchFamily="2" charset="2"/>
              </a:rPr>
              <a:t>)  </a:t>
            </a:r>
            <a:r>
              <a:rPr lang="ko-KR" altLang="en-US" dirty="0">
                <a:sym typeface="Wingdings" pitchFamily="2" charset="2"/>
              </a:rPr>
              <a:t>인공지능 발전에 기여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32856"/>
            <a:ext cx="7960965" cy="2185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863343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9.7.2 DQN: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아타리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비디오 게임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DQN(deep Q-network)</a:t>
            </a:r>
          </a:p>
          <a:p>
            <a:pPr lvl="1"/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신경망과 </a:t>
            </a:r>
            <a:r>
              <a:rPr lang="en-US" altLang="ko-KR" dirty="0"/>
              <a:t>Q-</a:t>
            </a:r>
            <a:r>
              <a:rPr lang="ko-KR" altLang="en-US" dirty="0"/>
              <a:t>학습을 결합한 모델</a:t>
            </a:r>
            <a:endParaRPr lang="en-US" altLang="ko-KR" dirty="0"/>
          </a:p>
          <a:p>
            <a:pPr lvl="1"/>
            <a:r>
              <a:rPr lang="ko-KR" altLang="en-US" dirty="0" err="1"/>
              <a:t>입력층은</a:t>
            </a:r>
            <a:r>
              <a:rPr lang="ko-KR" altLang="en-US" dirty="0"/>
              <a:t> 게임 스크린 영상</a:t>
            </a:r>
            <a:r>
              <a:rPr lang="en-US" altLang="ko-KR" dirty="0"/>
              <a:t>(</a:t>
            </a:r>
            <a:r>
              <a:rPr lang="ko-KR" altLang="en-US" dirty="0"/>
              <a:t>최근 </a:t>
            </a:r>
            <a:r>
              <a:rPr lang="en-US" altLang="ko-KR" dirty="0"/>
              <a:t>4</a:t>
            </a:r>
            <a:r>
              <a:rPr lang="ko-KR" altLang="en-US" dirty="0"/>
              <a:t>장의 영상 </a:t>
            </a:r>
            <a:r>
              <a:rPr lang="en-US" altLang="ko-KR" dirty="0"/>
              <a:t>84*84*4 </a:t>
            </a:r>
            <a:r>
              <a:rPr lang="ko-KR" altLang="en-US" dirty="0" err="1"/>
              <a:t>텐서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이 </a:t>
            </a:r>
            <a:r>
              <a:rPr lang="ko-KR" altLang="en-US" dirty="0" err="1">
                <a:sym typeface="Wingdings" pitchFamily="2" charset="2"/>
              </a:rPr>
              <a:t>텐서가</a:t>
            </a:r>
            <a:r>
              <a:rPr lang="ko-KR" altLang="en-US" dirty="0">
                <a:sym typeface="Wingdings" pitchFamily="2" charset="2"/>
              </a:rPr>
              <a:t> 상태를 표현</a:t>
            </a:r>
            <a:endParaRPr lang="en-US" altLang="ko-KR" dirty="0"/>
          </a:p>
          <a:p>
            <a:pPr lvl="1"/>
            <a:r>
              <a:rPr lang="ko-KR" altLang="en-US" dirty="0" err="1"/>
              <a:t>출력층은</a:t>
            </a:r>
            <a:r>
              <a:rPr lang="ko-KR" altLang="en-US" dirty="0"/>
              <a:t> </a:t>
            </a:r>
            <a:r>
              <a:rPr lang="en-US" altLang="ko-KR" dirty="0"/>
              <a:t>18</a:t>
            </a:r>
            <a:r>
              <a:rPr lang="ko-KR" altLang="en-US" dirty="0"/>
              <a:t>개 </a:t>
            </a:r>
            <a:r>
              <a:rPr lang="ko-KR" altLang="en-US" dirty="0" err="1"/>
              <a:t>노드</a:t>
            </a:r>
            <a:r>
              <a:rPr lang="en-US" altLang="ko-KR" dirty="0"/>
              <a:t>(</a:t>
            </a:r>
            <a:r>
              <a:rPr lang="ko-KR" altLang="en-US" dirty="0"/>
              <a:t>게임마다 </a:t>
            </a:r>
            <a:r>
              <a:rPr lang="en-US" altLang="ko-KR" dirty="0"/>
              <a:t>4~18</a:t>
            </a:r>
            <a:r>
              <a:rPr lang="ko-KR" altLang="en-US" dirty="0"/>
              <a:t>개 조이스틱 행동이 있는데 게임마다 필요한 만큼 사용</a:t>
            </a:r>
            <a:r>
              <a:rPr lang="en-US" altLang="ko-KR" dirty="0"/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08920"/>
            <a:ext cx="6384524" cy="3729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0900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공간 변환은 기계 학습의 핵심 연산</a:t>
            </a:r>
            <a:endParaRPr lang="en-US" altLang="ko-KR" dirty="0"/>
          </a:p>
          <a:p>
            <a:pPr lvl="1"/>
            <a:r>
              <a:rPr lang="ko-KR" altLang="en-US" dirty="0"/>
              <a:t>원래 특징 공간을 목적 달성에 더 유리한 새로운 공간으로 변환하는 작업</a:t>
            </a:r>
            <a:endParaRPr lang="en-US" altLang="ko-KR" dirty="0"/>
          </a:p>
          <a:p>
            <a:pPr lvl="1"/>
            <a:r>
              <a:rPr lang="ko-KR" altLang="en-US" dirty="0"/>
              <a:t>앞에서 공부한 사례들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장의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3-9]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4</a:t>
            </a:r>
            <a:r>
              <a:rPr lang="ko-KR" altLang="en-US" dirty="0"/>
              <a:t>장의 </a:t>
            </a:r>
            <a:r>
              <a:rPr lang="en-US" altLang="ko-KR" dirty="0"/>
              <a:t>DMLP</a:t>
            </a:r>
            <a:r>
              <a:rPr lang="ko-KR" altLang="en-US" dirty="0"/>
              <a:t>와 </a:t>
            </a:r>
            <a:r>
              <a:rPr lang="en-US" altLang="ko-KR" dirty="0"/>
              <a:t>CNN: </a:t>
            </a:r>
            <a:r>
              <a:rPr lang="ko-KR" altLang="en-US" dirty="0"/>
              <a:t>깊은</a:t>
            </a:r>
            <a:r>
              <a:rPr lang="en-US" altLang="ko-KR" dirty="0"/>
              <a:t> </a:t>
            </a:r>
            <a:r>
              <a:rPr lang="ko-KR" altLang="en-US" dirty="0"/>
              <a:t>공간 변환을 통한 좋은 특징 추출</a:t>
            </a:r>
            <a:endParaRPr lang="en-US" altLang="ko-KR" dirty="0"/>
          </a:p>
          <a:p>
            <a:pPr lvl="2"/>
            <a:r>
              <a:rPr lang="en-US" altLang="ko-KR" dirty="0"/>
              <a:t>6.5~6.8</a:t>
            </a:r>
            <a:r>
              <a:rPr lang="ko-KR" altLang="en-US" dirty="0"/>
              <a:t>절의 공간 변환</a:t>
            </a:r>
            <a:r>
              <a:rPr lang="en-US" altLang="ko-KR" dirty="0"/>
              <a:t>(</a:t>
            </a:r>
            <a:r>
              <a:rPr lang="ko-KR" altLang="en-US" dirty="0"/>
              <a:t>비지도 학습</a:t>
            </a:r>
            <a:r>
              <a:rPr lang="en-US" altLang="ko-KR" dirty="0"/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520" y="2564904"/>
            <a:ext cx="544672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11</a:t>
                </a:r>
                <a:r>
                  <a:rPr lang="ko-KR" altLang="en-US" dirty="0"/>
                  <a:t>장은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기법</a:t>
                </a:r>
                <a:r>
                  <a:rPr lang="en-US" altLang="ko-KR" baseline="30000" dirty="0"/>
                  <a:t>kernel method</a:t>
                </a:r>
                <a:r>
                  <a:rPr lang="ko-KR" altLang="en-US" dirty="0"/>
                  <a:t>을 이용한 공간 변환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원래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ℒ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을 새로운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 변환하여 선형에 가까운 데이터 분포를 만듦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매우 높은 차원이라 실제 변환은 불가능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트릭을 사용하여 실제 변환하지 않고 변환 효과를 거둠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기법은 메모리 기반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학습이 끝난 후에 훈련집합 전체 또는 일부를 메모리에 저장하고 있다가 예측에 사용</a:t>
                </a:r>
                <a:endParaRPr lang="en-US" altLang="ko-KR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5" y="2564904"/>
            <a:ext cx="3858196" cy="243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0387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42" y="1688639"/>
            <a:ext cx="7884107" cy="2078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kernel trick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공간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 과정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 특징 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차원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변환 후 벡터의 차원은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altLang="ko-KR" dirty="0"/>
                  <a:t> (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기법에서는 보통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≫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7" y="1874526"/>
            <a:ext cx="7883227" cy="533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342337" cy="27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8352928" cy="5339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035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4" y="1052736"/>
            <a:ext cx="8209384" cy="496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20089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87" y="1340768"/>
            <a:ext cx="8477277" cy="4412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410737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 err="1"/>
              <a:t>커널함수와</a:t>
            </a:r>
            <a:r>
              <a:rPr lang="en-US" altLang="ko-KR" dirty="0"/>
              <a:t> </a:t>
            </a:r>
            <a:r>
              <a:rPr lang="ko-KR" altLang="en-US" dirty="0" err="1"/>
              <a:t>커널</a:t>
            </a:r>
            <a:r>
              <a:rPr lang="ko-KR" altLang="en-US" dirty="0"/>
              <a:t> 트릭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특징 공간이 고차원인데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MNIST</a:t>
            </a:r>
            <a:r>
              <a:rPr lang="ko-KR" altLang="en-US" dirty="0"/>
              <a:t>는 </a:t>
            </a:r>
            <a:r>
              <a:rPr lang="en-US" altLang="ko-KR" dirty="0"/>
              <a:t>784, ILSVRC</a:t>
            </a:r>
            <a:r>
              <a:rPr lang="ko-KR" altLang="en-US" dirty="0"/>
              <a:t> 영상은</a:t>
            </a:r>
            <a:r>
              <a:rPr lang="en-US" altLang="ko-KR" dirty="0"/>
              <a:t> 224*224=50176</a:t>
            </a:r>
            <a:r>
              <a:rPr lang="ko-KR" altLang="en-US" dirty="0"/>
              <a:t>차원</a:t>
            </a:r>
            <a:r>
              <a:rPr lang="en-US" altLang="ko-KR" dirty="0"/>
              <a:t>), </a:t>
            </a:r>
            <a:r>
              <a:rPr lang="ko-KR" altLang="en-US" dirty="0"/>
              <a:t>더 고차원으로 변환하는 일은 거의 불가능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커널함수를</a:t>
            </a:r>
            <a:r>
              <a:rPr lang="ko-KR" altLang="en-US" dirty="0">
                <a:sym typeface="Wingdings" pitchFamily="2" charset="2"/>
              </a:rPr>
              <a:t> 이용하여 극복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(11.5)</a:t>
            </a:r>
            <a:r>
              <a:rPr lang="ko-KR" altLang="en-US" dirty="0">
                <a:sym typeface="Wingdings" pitchFamily="2" charset="2"/>
              </a:rPr>
              <a:t>가 </a:t>
            </a:r>
            <a:r>
              <a:rPr lang="ko-KR" altLang="en-US" dirty="0" err="1">
                <a:sym typeface="Wingdings" pitchFamily="2" charset="2"/>
              </a:rPr>
              <a:t>커널함수일까</a:t>
            </a:r>
            <a:r>
              <a:rPr lang="en-US" altLang="ko-KR" dirty="0">
                <a:sym typeface="Wingdings" pitchFamily="2" charset="2"/>
              </a:rPr>
              <a:t>?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76872"/>
            <a:ext cx="869401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17" y="4581433"/>
            <a:ext cx="656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55967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416824" cy="5801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374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커널함수에 대응하는 변환함수는 여럿일 수 있음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(11.5)</a:t>
                </a:r>
                <a:r>
                  <a:rPr lang="ko-KR" altLang="en-US" dirty="0"/>
                  <a:t>에 대응하는 여러 변환함수들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대치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변환한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공간에서 내적 연산을 원래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ℒ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에서 </a:t>
                </a:r>
                <a:r>
                  <a:rPr lang="ko-KR" altLang="en-US" dirty="0" err="1">
                    <a:sym typeface="Wingdings" pitchFamily="2" charset="2"/>
                  </a:rPr>
                  <a:t>커널함수</a:t>
                </a:r>
                <a:r>
                  <a:rPr lang="ko-KR" altLang="en-US" dirty="0">
                    <a:sym typeface="Wingdings" pitchFamily="2" charset="2"/>
                  </a:rPr>
                  <a:t> 계산으로 대치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원래 특징 공간에서 쉽게 계산하지만 선형 분리 가능이라는 고차원 공간의 좋은 특성을 이용하는 셈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수학적 트릭으로 차원의 저주를 피함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제약 사항</a:t>
                </a:r>
                <a:r>
                  <a:rPr lang="en-US" altLang="ko-KR" dirty="0">
                    <a:sym typeface="Wingdings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공간에서의 연산이 내적으로 표현되어야 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쌍대성</a:t>
                </a:r>
                <a:r>
                  <a:rPr lang="en-US" altLang="ko-KR" baseline="30000" dirty="0">
                    <a:sym typeface="Wingdings" pitchFamily="2" charset="2"/>
                  </a:rPr>
                  <a:t>duality</a:t>
                </a:r>
                <a:r>
                  <a:rPr lang="ko-KR" altLang="en-US" dirty="0">
                    <a:sym typeface="Wingdings" pitchFamily="2" charset="2"/>
                  </a:rPr>
                  <a:t>을 이용하여 내적 표현 유도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r="-902" b="-4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3402"/>
            <a:ext cx="6984776" cy="2033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134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트릭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널리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쓰이는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커널함수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1~2</a:t>
                </a:r>
                <a:r>
                  <a:rPr lang="ko-KR" altLang="en-US" dirty="0">
                    <a:sym typeface="Wingdings" pitchFamily="2" charset="2"/>
                  </a:rPr>
                  <a:t>개의 </a:t>
                </a:r>
                <a:r>
                  <a:rPr lang="ko-KR" altLang="en-US" dirty="0" err="1">
                    <a:sym typeface="Wingdings" pitchFamily="2" charset="2"/>
                  </a:rPr>
                  <a:t>하이퍼</a:t>
                </a:r>
                <a:r>
                  <a:rPr lang="ko-KR" altLang="en-US" dirty="0">
                    <a:sym typeface="Wingdings" pitchFamily="2" charset="2"/>
                  </a:rPr>
                  <a:t> 매개변수를 가짐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다항식의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𝑝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RBF</a:t>
                </a:r>
                <a:r>
                  <a:rPr lang="ko-KR" altLang="en-US" dirty="0">
                    <a:sym typeface="Wingdings" pitchFamily="2" charset="2"/>
                  </a:rPr>
                  <a:t>의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𝜎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 err="1">
                    <a:sym typeface="Wingdings" pitchFamily="2" charset="2"/>
                  </a:rPr>
                  <a:t>하이퍼볼릭</a:t>
                </a:r>
                <a:r>
                  <a:rPr lang="ko-KR" altLang="en-US" dirty="0">
                    <a:sym typeface="Wingdings" pitchFamily="2" charset="2"/>
                  </a:rPr>
                  <a:t> 탄젠트의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 </m:t>
                    </m:r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𝛽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16" y="2276872"/>
            <a:ext cx="7963027" cy="202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0495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kernel ridge regression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5.4.1</a:t>
                </a:r>
                <a:r>
                  <a:rPr lang="ko-KR" altLang="en-US" dirty="0"/>
                  <a:t>절의 리지 회귀 다시 살펴보기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설계행렬이고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𝐲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레이블을 세로로 배치한 </a:t>
                </a:r>
                <a:r>
                  <a:rPr lang="ko-KR" altLang="en-US" dirty="0" err="1">
                    <a:sym typeface="Wingdings" pitchFamily="2" charset="2"/>
                  </a:rPr>
                  <a:t>열벡터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데이터가 선형을 이루는 경우에만 적용 가능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트릭을 적용하여 비선형 확장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내적 형태가 없으므로 </a:t>
                </a:r>
                <a:r>
                  <a:rPr lang="ko-KR" altLang="en-US" dirty="0" err="1">
                    <a:sym typeface="Wingdings" pitchFamily="2" charset="2"/>
                  </a:rPr>
                  <a:t>쌍대</a:t>
                </a:r>
                <a:r>
                  <a:rPr lang="ko-KR" altLang="en-US" dirty="0">
                    <a:sym typeface="Wingdings" pitchFamily="2" charset="2"/>
                  </a:rPr>
                  <a:t> 문제로 변환해야 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쌍대 문제로 변환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(11.9)</a:t>
                </a:r>
                <a:r>
                  <a:rPr lang="ko-KR" altLang="en-US" dirty="0">
                    <a:sym typeface="Wingdings" pitchFamily="2" charset="2"/>
                  </a:rPr>
                  <a:t>의 양변에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𝜆</m:t>
                    </m:r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𝐈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곱한 후 식을 정리하면 식 </a:t>
                </a:r>
                <a:r>
                  <a:rPr lang="en-US" altLang="ko-KR" dirty="0">
                    <a:sym typeface="Wingdings" pitchFamily="2" charset="2"/>
                  </a:rPr>
                  <a:t>(11.10)</a:t>
                </a:r>
                <a:r>
                  <a:rPr lang="ko-KR" altLang="en-US" dirty="0">
                    <a:sym typeface="Wingdings" pitchFamily="2" charset="2"/>
                  </a:rPr>
                  <a:t>을 얻음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506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157192"/>
            <a:ext cx="6820297" cy="896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8" y="1628800"/>
            <a:ext cx="68484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4138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 lvl="1"/>
                <a:r>
                  <a:rPr lang="ko-KR" altLang="en-US" dirty="0">
                    <a:sym typeface="Wingdings" pitchFamily="2" charset="2"/>
                  </a:rPr>
                  <a:t>다음과 같이 유도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𝛼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위한 식 </a:t>
                </a:r>
                <a:r>
                  <a:rPr lang="en-US" altLang="ko-KR" dirty="0">
                    <a:sym typeface="Wingdings" pitchFamily="2" charset="2"/>
                  </a:rPr>
                  <a:t>(11.11) 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𝐆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그램 행렬이라 부르는데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내적이 나타남</a:t>
                </a:r>
                <a:r>
                  <a:rPr lang="en-US" altLang="ko-KR" dirty="0">
                    <a:sym typeface="Wingdings" pitchFamily="2" charset="2"/>
                  </a:rPr>
                  <a:t>!)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(11.13)</a:t>
                </a:r>
                <a:r>
                  <a:rPr lang="ko-KR" altLang="en-US" dirty="0">
                    <a:sym typeface="Wingdings" pitchFamily="2" charset="2"/>
                  </a:rPr>
                  <a:t>은 식 </a:t>
                </a:r>
                <a:r>
                  <a:rPr lang="en-US" altLang="ko-KR" dirty="0">
                    <a:sym typeface="Wingdings" pitchFamily="2" charset="2"/>
                  </a:rPr>
                  <a:t>(11.9)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쌍대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둘은 생긴 모양만 다르지 동일한 문제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(11.9)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가지는데 식 </a:t>
                </a:r>
                <a:r>
                  <a:rPr lang="en-US" altLang="ko-KR" dirty="0">
                    <a:sym typeface="Wingdings" pitchFamily="2" charset="2"/>
                  </a:rPr>
                  <a:t>(11.13)</a:t>
                </a:r>
                <a:r>
                  <a:rPr lang="ko-KR" altLang="en-US" dirty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를 가짐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(11.13)</a:t>
                </a:r>
                <a:r>
                  <a:rPr lang="ko-KR" altLang="en-US" dirty="0">
                    <a:sym typeface="Wingdings" pitchFamily="2" charset="2"/>
                  </a:rPr>
                  <a:t>은 내적 표현이므로 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기법 적용 가능해짐</a:t>
                </a:r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t="-322" b="-505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198642" cy="366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59" y="2528113"/>
            <a:ext cx="6179616" cy="1537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80" y="4797152"/>
            <a:ext cx="6341517" cy="418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7094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리지 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메모리 기반 예측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(11.14)</a:t>
                </a:r>
                <a:r>
                  <a:rPr lang="ko-KR" altLang="en-US" dirty="0">
                    <a:sym typeface="Wingdings" pitchFamily="2" charset="2"/>
                  </a:rPr>
                  <a:t>는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새로운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입력되었을 때 예측에 사용되는 식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트릭을 적용하면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(11.13)</a:t>
                </a:r>
                <a:r>
                  <a:rPr lang="ko-KR" altLang="en-US" dirty="0">
                    <a:sym typeface="Wingdings" pitchFamily="2" charset="2"/>
                  </a:rPr>
                  <a:t>으로 학습 문제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(11.15)</a:t>
                </a:r>
                <a:r>
                  <a:rPr lang="ko-KR" altLang="en-US" dirty="0">
                    <a:sym typeface="Wingdings" pitchFamily="2" charset="2"/>
                  </a:rPr>
                  <a:t>로 예측 문제를 푸는 기법을 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리지 회귀라 부름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미리 알 수 없으므로 식 </a:t>
                </a:r>
                <a:r>
                  <a:rPr lang="en-US" altLang="ko-KR" dirty="0">
                    <a:sym typeface="Wingdings" pitchFamily="2" charset="2"/>
                  </a:rPr>
                  <a:t>(11.15)</a:t>
                </a:r>
                <a:r>
                  <a:rPr lang="ko-KR" altLang="en-US" dirty="0">
                    <a:sym typeface="Wingdings" pitchFamily="2" charset="2"/>
                  </a:rPr>
                  <a:t>의 내적을 구하려면 훈련집합을 모두 저장하고 있어야 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리지 회귀는 메모리 기반 방법임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r="-347" b="-17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6775475" cy="1375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933056"/>
            <a:ext cx="6192688" cy="78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57349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6.6.1</a:t>
                </a:r>
                <a:r>
                  <a:rPr lang="ko-KR" altLang="en-US" dirty="0"/>
                  <a:t>절의 </a:t>
                </a:r>
                <a:r>
                  <a:rPr lang="en-US" altLang="ko-KR" dirty="0"/>
                  <a:t>PCA(</a:t>
                </a:r>
                <a:r>
                  <a:rPr lang="ko-KR" altLang="en-US" dirty="0"/>
                  <a:t>주성분 분석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다시 살펴보기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1" dirty="0" smtClean="0">
                        <a:latin typeface="Cambria Math"/>
                        <a:sym typeface="Wingdings" pitchFamily="2" charset="2"/>
                      </a:rPr>
                      <m:t>𝚺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샘플의 </a:t>
                </a:r>
                <a:r>
                  <a:rPr lang="ko-KR" altLang="en-US" dirty="0" err="1">
                    <a:sym typeface="Wingdings" pitchFamily="2" charset="2"/>
                  </a:rPr>
                  <a:t>공분산</a:t>
                </a:r>
                <a:r>
                  <a:rPr lang="ko-KR" altLang="en-US" dirty="0">
                    <a:sym typeface="Wingdings" pitchFamily="2" charset="2"/>
                  </a:rPr>
                  <a:t> 행렬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(11.16)</a:t>
                </a:r>
                <a:r>
                  <a:rPr lang="ko-KR" altLang="en-US" dirty="0">
                    <a:sym typeface="Wingdings" pitchFamily="2" charset="2"/>
                  </a:rPr>
                  <a:t>을 풀어 고유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구한 다음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  <a:sym typeface="Wingdings" pitchFamily="2" charset="2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를 축으로 간주하여 투영함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비선형 데이터에서 정보 손실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32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4213793" cy="2504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7" y="1593446"/>
            <a:ext cx="61341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2014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다중 시작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평균은</a:t>
            </a:r>
            <a:r>
              <a:rPr lang="en-US" altLang="ko-KR" dirty="0"/>
              <a:t> [</a:t>
            </a:r>
            <a:r>
              <a:rPr lang="ko-KR" altLang="en-US" dirty="0"/>
              <a:t>알고리즘 </a:t>
            </a:r>
            <a:r>
              <a:rPr lang="en-US" altLang="ko-KR" dirty="0"/>
              <a:t>6-1]</a:t>
            </a:r>
            <a:r>
              <a:rPr lang="ko-KR" altLang="en-US" dirty="0"/>
              <a:t>의 라인 </a:t>
            </a:r>
            <a:r>
              <a:rPr lang="en-US" altLang="ko-KR" dirty="0"/>
              <a:t>1</a:t>
            </a:r>
            <a:r>
              <a:rPr lang="ko-KR" altLang="en-US" dirty="0"/>
              <a:t>에서 초기 군집 중심이 달라지면 최종 결과가 달라짐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다중 시작은 서로 다른 초기 군집 중심을 가지고 여러 번 수행한 다음</a:t>
            </a:r>
            <a:r>
              <a:rPr lang="en-US" altLang="ko-KR" dirty="0"/>
              <a:t>, </a:t>
            </a:r>
            <a:r>
              <a:rPr lang="ko-KR" altLang="en-US" dirty="0"/>
              <a:t>가장 좋은 품질의 해를 취함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6951"/>
            <a:ext cx="8009334" cy="2680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151029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커널 트릭을 적용한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PCA </a:t>
                </a:r>
                <a:r>
                  <a:rPr lang="ko-KR" altLang="en-US" dirty="0"/>
                  <a:t>개념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고차원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공간에서의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𝚺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원래 공간의 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변환함수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ko-KR" altLang="en-US" b="1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ko-KR" altLang="en-US" i="1">
                            <a:latin typeface="Cambria Math"/>
                            <a:sym typeface="Wingdings" pitchFamily="2" charset="2"/>
                          </a:rPr>
                          <m:t>𝕏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′</m:t>
                        </m:r>
                      </m:sup>
                    </m:sSup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lang="el-GR" altLang="ko-KR" b="1" i="0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)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l-GR" altLang="ko-KR" b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),⋯,</m:t>
                        </m:r>
                        <m:r>
                          <a:rPr lang="el-GR" altLang="ko-KR" b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1" i="1" smtClean="0">
                                <a:latin typeface="Cambria Math"/>
                                <a:sym typeface="Wingdings" pitchFamily="2" charset="2"/>
                              </a:rPr>
                              <m:t>𝒏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)</m:t>
                        </m:r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으로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변환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변환된 샘플을 원점 중심으로 추가 변환하였다고 가정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722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34" y="1412777"/>
            <a:ext cx="413591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3" y="4581128"/>
            <a:ext cx="6480720" cy="93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97840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커널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는 식 </a:t>
                </a:r>
                <a:r>
                  <a:rPr lang="en-US" altLang="ko-KR" dirty="0"/>
                  <a:t>(11.18)</a:t>
                </a:r>
                <a:r>
                  <a:rPr lang="ko-KR" altLang="en-US" dirty="0"/>
                  <a:t>을 풀면 됨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dirty="0" err="1"/>
                  <a:t>커널</a:t>
                </a:r>
                <a:r>
                  <a:rPr lang="ko-KR" altLang="en-US" dirty="0"/>
                  <a:t> 트릭을 적용하여 </a:t>
                </a:r>
                <a14:m>
                  <m:oMath xmlns:m="http://schemas.openxmlformats.org/officeDocument/2006/math">
                    <m:r>
                      <a:rPr lang="el-GR" altLang="ko-KR" b="1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l-GR" altLang="ko-KR" b="1" i="1">
                        <a:latin typeface="Cambria Math"/>
                        <a:ea typeface="Cambria Math"/>
                        <a:sym typeface="Wingdings" pitchFamily="2" charset="2"/>
                      </a:rPr>
                      <m:t> </m:t>
                    </m:r>
                  </m:oMath>
                </a14:m>
                <a:r>
                  <a:rPr lang="ko-KR" altLang="en-US" dirty="0"/>
                  <a:t>계산을 내적 계산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즉 </a:t>
                </a:r>
                <a:r>
                  <a:rPr lang="ko-KR" altLang="en-US" dirty="0" err="1"/>
                  <a:t>커널함수</a:t>
                </a:r>
                <a:r>
                  <a:rPr lang="ko-KR" altLang="en-US" dirty="0"/>
                  <a:t> 계산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으로 대치해야 함  </a:t>
                </a:r>
                <a:endParaRPr lang="en-US" altLang="ko-KR" dirty="0"/>
              </a:p>
              <a:p>
                <a:r>
                  <a:rPr lang="ko-KR" altLang="en-US" dirty="0"/>
                  <a:t>식 </a:t>
                </a:r>
                <a:r>
                  <a:rPr lang="en-US" altLang="ko-KR" dirty="0"/>
                  <a:t>(11.17)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𝐯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l-GR" altLang="ko-KR" b="1" i="0" smtClean="0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(11.18)</a:t>
                </a:r>
                <a:r>
                  <a:rPr lang="ko-KR" altLang="en-US" dirty="0"/>
                  <a:t>에 대입하면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내적이 나타남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내적 연산을 </a:t>
                </a:r>
                <a:r>
                  <a:rPr lang="ko-KR" altLang="en-US" dirty="0" err="1">
                    <a:sym typeface="Wingdings" pitchFamily="2" charset="2"/>
                  </a:rPr>
                  <a:t>커널함수</a:t>
                </a:r>
                <a:r>
                  <a:rPr lang="ko-KR" altLang="en-US" dirty="0">
                    <a:sym typeface="Wingdings" pitchFamily="2" charset="2"/>
                  </a:rPr>
                  <a:t> 계산으로 대치하면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7054"/>
            <a:ext cx="62103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4032448" cy="173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733257"/>
            <a:ext cx="3888432" cy="801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35590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l-GR" altLang="ko-KR" b="1" smtClean="0">
                        <a:latin typeface="Cambria Math"/>
                        <a:ea typeface="Cambria Math"/>
                      </a:rPr>
                      <m:t>𝚽</m:t>
                    </m:r>
                    <m:r>
                      <a:rPr lang="el-GR" altLang="ko-KR" b="1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제거하기 위해 양변에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altLang="ko-KR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l-GR" altLang="ko-KR" b="1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곱한 후 </a:t>
                </a:r>
                <a:r>
                  <a:rPr lang="ko-KR" altLang="en-US" dirty="0" err="1"/>
                  <a:t>커널함수로</a:t>
                </a:r>
                <a:r>
                  <a:rPr lang="ko-KR" altLang="en-US" dirty="0"/>
                  <a:t> 대치하면</a:t>
                </a:r>
                <a:r>
                  <a:rPr lang="en-US" altLang="ko-KR" dirty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그램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𝐆</m:t>
                    </m:r>
                  </m:oMath>
                </a14:m>
                <a:r>
                  <a:rPr lang="ko-KR" altLang="en-US" dirty="0"/>
                  <a:t>를 이용하여 다시 쓰면</a:t>
                </a:r>
                <a:r>
                  <a:rPr lang="en-US" altLang="ko-KR" dirty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t="-4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729686" cy="841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83207"/>
            <a:ext cx="5458941" cy="2182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32136"/>
            <a:ext cx="36099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42453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𝑛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𝜆</m:t>
                    </m:r>
                  </m:oMath>
                </a14:m>
                <a:r>
                  <a:rPr lang="ko-KR" altLang="en-US" dirty="0"/>
                  <a:t>로 대치하면 </a:t>
                </a:r>
                <a:r>
                  <a:rPr lang="en-US" altLang="ko-KR" dirty="0"/>
                  <a:t>PCA</a:t>
                </a:r>
                <a:r>
                  <a:rPr lang="ko-KR" altLang="en-US" dirty="0"/>
                  <a:t>와 같은 꼴의 식 </a:t>
                </a:r>
                <a:r>
                  <a:rPr lang="en-US" altLang="ko-KR" dirty="0"/>
                  <a:t>(11.20)</a:t>
                </a:r>
                <a:r>
                  <a:rPr lang="ko-KR" altLang="en-US" dirty="0"/>
                  <a:t>을 얻음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/>
                  <a:t>가 그램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𝐆</m:t>
                    </m:r>
                  </m:oMath>
                </a14:m>
                <a:r>
                  <a:rPr lang="ko-KR" altLang="en-US" dirty="0"/>
                  <a:t>로 바뀜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(11.20)</a:t>
                </a:r>
                <a:r>
                  <a:rPr lang="ko-KR" altLang="en-US" dirty="0"/>
                  <a:t>을 풀어 </a:t>
                </a:r>
                <a:r>
                  <a:rPr lang="ko-KR" altLang="en-US" dirty="0" err="1"/>
                  <a:t>고윳값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고윳값에</a:t>
                </a:r>
                <a:r>
                  <a:rPr lang="ko-KR" altLang="en-US" dirty="0"/>
                  <a:t> 해당하는 고유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0" smtClean="0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>
                            <a:latin typeface="Cambria Math"/>
                          </a:rPr>
                          <m:t>𝛂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/>
                  <a:t>을 구함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내림차순 정렬되어 있고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ko-KR" altLang="en-US" dirty="0"/>
                  <a:t>은 양수 중 가장 작은 것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(11.21)</a:t>
                </a:r>
                <a:r>
                  <a:rPr lang="ko-KR" altLang="en-US" dirty="0"/>
                  <a:t>을 이용하여 단위 크기로 바꿈</a:t>
                </a: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46378"/>
            <a:ext cx="61341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21088"/>
            <a:ext cx="6261147" cy="645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56490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PCA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가 들어오면 다음 식을 이용하여 </a:t>
                </a:r>
                <a:r>
                  <a:rPr lang="ko-KR" altLang="en-US" dirty="0" err="1"/>
                  <a:t>저차원</a:t>
                </a:r>
                <a:r>
                  <a:rPr lang="ko-KR" altLang="en-US" dirty="0"/>
                  <a:t> 공간의 벡터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𝐚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로 변환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𝚽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포함하므로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트릭 적용 필요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위 식에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𝐯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ko-KR" i="1">
                            <a:latin typeface="Cambria Math"/>
                          </a:rPr>
                          <m:t>𝑗</m:t>
                        </m:r>
                        <m:r>
                          <a:rPr lang="en-US" altLang="ko-K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l-GR" altLang="ko-KR" b="1">
                            <a:latin typeface="Cambria Math"/>
                            <a:ea typeface="Cambria Math"/>
                          </a:rPr>
                          <m:t>𝚽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ea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ko-KR" altLang="en-US" dirty="0"/>
                  <a:t>를 대입하면</a:t>
                </a: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위 식에 있는 내적을 </a:t>
                </a:r>
                <a:r>
                  <a:rPr lang="ko-KR" altLang="en-US" dirty="0" err="1">
                    <a:sym typeface="Wingdings" pitchFamily="2" charset="2"/>
                  </a:rPr>
                  <a:t>커널함수로</a:t>
                </a:r>
                <a:r>
                  <a:rPr lang="ko-KR" altLang="en-US" dirty="0">
                    <a:sym typeface="Wingdings" pitchFamily="2" charset="2"/>
                  </a:rPr>
                  <a:t> 대치하면</a:t>
                </a: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61" y="1988839"/>
            <a:ext cx="3228975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" y="3501008"/>
            <a:ext cx="44577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0" y="4923093"/>
            <a:ext cx="7906047" cy="756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71074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11.4.1 </a:t>
            </a:r>
            <a:r>
              <a:rPr lang="ko-KR" altLang="en-US" dirty="0">
                <a:sym typeface="Wingdings" pitchFamily="2" charset="2"/>
              </a:rPr>
              <a:t>선형 </a:t>
            </a:r>
            <a:r>
              <a:rPr lang="en-US" altLang="ko-KR" dirty="0">
                <a:sym typeface="Wingdings" pitchFamily="2" charset="2"/>
              </a:rPr>
              <a:t>SVM</a:t>
            </a:r>
          </a:p>
          <a:p>
            <a:r>
              <a:rPr lang="en-US" altLang="ko-KR" dirty="0">
                <a:sym typeface="Wingdings" pitchFamily="2" charset="2"/>
              </a:rPr>
              <a:t>11.4.2 </a:t>
            </a:r>
            <a:r>
              <a:rPr lang="ko-KR" altLang="en-US" dirty="0">
                <a:sym typeface="Wingdings" pitchFamily="2" charset="2"/>
              </a:rPr>
              <a:t>비선형</a:t>
            </a:r>
            <a:r>
              <a:rPr lang="en-US" altLang="ko-KR" dirty="0">
                <a:sym typeface="Wingdings" pitchFamily="2" charset="2"/>
              </a:rPr>
              <a:t> SVM</a:t>
            </a:r>
          </a:p>
          <a:p>
            <a:r>
              <a:rPr lang="en-US" altLang="ko-KR" dirty="0">
                <a:sym typeface="Wingdings" pitchFamily="2" charset="2"/>
              </a:rPr>
              <a:t>11.4.3 </a:t>
            </a:r>
            <a:r>
              <a:rPr lang="en-US" altLang="ko-KR" i="1" dirty="0">
                <a:sym typeface="Wingdings" pitchFamily="2" charset="2"/>
              </a:rPr>
              <a:t>c</a:t>
            </a: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>
                <a:sym typeface="Wingdings" pitchFamily="2" charset="2"/>
              </a:rPr>
              <a:t>부류</a:t>
            </a:r>
            <a:r>
              <a:rPr lang="en-US" altLang="ko-KR" dirty="0">
                <a:sym typeface="Wingdings" pitchFamily="2" charset="2"/>
              </a:rPr>
              <a:t> SVM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72698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분류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SVM(support vector machine)</a:t>
            </a:r>
            <a:r>
              <a:rPr lang="ko-KR" altLang="en-US" dirty="0">
                <a:sym typeface="Wingdings" pitchFamily="2" charset="2"/>
              </a:rPr>
              <a:t>은 가장 성공적인 </a:t>
            </a:r>
            <a:r>
              <a:rPr lang="ko-KR" altLang="en-US" dirty="0" err="1">
                <a:sym typeface="Wingdings" pitchFamily="2" charset="2"/>
              </a:rPr>
              <a:t>커널</a:t>
            </a:r>
            <a:r>
              <a:rPr lang="ko-KR" altLang="en-US" dirty="0">
                <a:sym typeface="Wingdings" pitchFamily="2" charset="2"/>
              </a:rPr>
              <a:t> 기법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1990</a:t>
            </a:r>
            <a:r>
              <a:rPr lang="ko-KR" altLang="en-US" dirty="0">
                <a:sym typeface="Wingdings" pitchFamily="2" charset="2"/>
              </a:rPr>
              <a:t>년대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신경망의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성능을 능가하여 인기 있는 모델로 부상</a:t>
            </a:r>
            <a:r>
              <a:rPr lang="en-US" altLang="ko-KR" dirty="0">
                <a:sym typeface="Wingdings" pitchFamily="2" charset="2"/>
              </a:rPr>
              <a:t>(2000</a:t>
            </a:r>
            <a:r>
              <a:rPr lang="ko-KR" altLang="en-US" dirty="0">
                <a:sym typeface="Wingdings" pitchFamily="2" charset="2"/>
              </a:rPr>
              <a:t>년대 들어 </a:t>
            </a:r>
            <a:r>
              <a:rPr lang="ko-KR" altLang="en-US" dirty="0" err="1">
                <a:sym typeface="Wingdings" pitchFamily="2" charset="2"/>
              </a:rPr>
              <a:t>딥러닝에</a:t>
            </a:r>
            <a:r>
              <a:rPr lang="ko-KR" altLang="en-US" dirty="0">
                <a:sym typeface="Wingdings" pitchFamily="2" charset="2"/>
              </a:rPr>
              <a:t> 밀려 시들한 편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최근 </a:t>
            </a:r>
            <a:r>
              <a:rPr lang="en-US" altLang="ko-KR" dirty="0">
                <a:sym typeface="Wingdings" pitchFamily="2" charset="2"/>
              </a:rPr>
              <a:t>SVM</a:t>
            </a:r>
            <a:r>
              <a:rPr lang="ko-KR" altLang="en-US" dirty="0">
                <a:sym typeface="Wingdings" pitchFamily="2" charset="2"/>
              </a:rPr>
              <a:t>과 </a:t>
            </a:r>
            <a:r>
              <a:rPr lang="ko-KR" altLang="en-US" dirty="0" err="1">
                <a:sym typeface="Wingdings" pitchFamily="2" charset="2"/>
              </a:rPr>
              <a:t>딥러닝을</a:t>
            </a:r>
            <a:r>
              <a:rPr lang="ko-KR" altLang="en-US" dirty="0">
                <a:sym typeface="Wingdings" pitchFamily="2" charset="2"/>
              </a:rPr>
              <a:t> 결합하는 접근방법이 시도되고 있음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SVM</a:t>
            </a:r>
            <a:r>
              <a:rPr lang="ko-KR" altLang="en-US" dirty="0">
                <a:sym typeface="Wingdings" pitchFamily="2" charset="2"/>
              </a:rPr>
              <a:t>의 핵심 아이디어는 여백을 이용한 일반화 능력 향상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신경망은 ①에서 출발하여 ②에 도달하면 거기서 멈춤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목적함수가 </a:t>
            </a:r>
            <a:r>
              <a:rPr lang="en-US" altLang="ko-KR" dirty="0">
                <a:sym typeface="Wingdings" pitchFamily="2" charset="2"/>
              </a:rPr>
              <a:t>0</a:t>
            </a:r>
            <a:r>
              <a:rPr lang="ko-KR" altLang="en-US" dirty="0">
                <a:sym typeface="Wingdings" pitchFamily="2" charset="2"/>
              </a:rPr>
              <a:t>이 되므로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SVM</a:t>
            </a:r>
            <a:r>
              <a:rPr lang="ko-KR" altLang="en-US" dirty="0">
                <a:sym typeface="Wingdings" pitchFamily="2" charset="2"/>
              </a:rPr>
              <a:t>은 ② 대신 ③을 찾음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③은 양쪽 부류에 대해 여백이 커서 일반화 능력이 우월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3105339" cy="2715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843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우선</a:t>
            </a:r>
            <a:r>
              <a:rPr lang="en-US" altLang="ko-KR" dirty="0">
                <a:sym typeface="Wingdings" pitchFamily="2" charset="2"/>
              </a:rPr>
              <a:t> 2</a:t>
            </a:r>
            <a:r>
              <a:rPr lang="ko-KR" altLang="en-US" dirty="0">
                <a:sym typeface="Wingdings" pitchFamily="2" charset="2"/>
              </a:rPr>
              <a:t>부류 선형 분리 가능한 상황으로 국한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11.4.2</a:t>
            </a:r>
            <a:r>
              <a:rPr lang="ko-KR" altLang="en-US" dirty="0">
                <a:sym typeface="Wingdings" pitchFamily="2" charset="2"/>
              </a:rPr>
              <a:t>절에서 비선형으로 확장</a:t>
            </a:r>
            <a:r>
              <a:rPr lang="en-US" altLang="ko-KR" dirty="0">
                <a:sym typeface="Wingdings" pitchFamily="2" charset="2"/>
              </a:rPr>
              <a:t>, 11.4.3</a:t>
            </a:r>
            <a:r>
              <a:rPr lang="ko-KR" altLang="en-US" dirty="0">
                <a:sym typeface="Wingdings" pitchFamily="2" charset="2"/>
              </a:rPr>
              <a:t>절에서 </a:t>
            </a:r>
            <a:r>
              <a:rPr lang="en-US" altLang="ko-KR" i="1" dirty="0">
                <a:sym typeface="Wingdings" pitchFamily="2" charset="2"/>
              </a:rPr>
              <a:t>c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부류로 확장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/>
              <a:t>이진 선형 분류기의 결정 </a:t>
            </a:r>
            <a:r>
              <a:rPr lang="ko-KR" altLang="en-US" dirty="0" err="1"/>
              <a:t>초평면을</a:t>
            </a:r>
            <a:r>
              <a:rPr lang="ko-KR" altLang="en-US" dirty="0"/>
              <a:t> 식 </a:t>
            </a:r>
            <a:r>
              <a:rPr lang="en-US" altLang="ko-KR" dirty="0"/>
              <a:t>(11.23)</a:t>
            </a:r>
            <a:r>
              <a:rPr lang="ko-KR" altLang="en-US" dirty="0"/>
              <a:t>으로 표현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결정 </a:t>
            </a:r>
            <a:r>
              <a:rPr lang="ko-KR" altLang="en-US" dirty="0" err="1"/>
              <a:t>초평면의</a:t>
            </a:r>
            <a:r>
              <a:rPr lang="ko-KR" altLang="en-US" dirty="0"/>
              <a:t> 수학적 특성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38749"/>
            <a:ext cx="7564710" cy="349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66" y="3573016"/>
            <a:ext cx="8102873" cy="307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52255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334117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255377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선형 분리 가능한 상황에서는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직선의 방향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𝐰</m:t>
                    </m:r>
                  </m:oMath>
                </a14:m>
                <a:r>
                  <a:rPr lang="ko-KR" altLang="en-US" dirty="0"/>
                  <a:t>를 정하면 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dirty="0"/>
                  <a:t>는 자동으로 정해짐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결정 직선이 두 부류를 완벽히 분류하면서 분할 띠의 중앙에 위치하도록 정함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결정 직선 ①과 ②는 예제임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분할 띠의 경계에 걸쳐있는 샘플이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분할 띠의 너비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ko-KR" altLang="en-US" dirty="0"/>
                  <a:t>를 여백</a:t>
                </a:r>
                <a:r>
                  <a:rPr lang="en-US" altLang="ko-KR" baseline="30000" dirty="0"/>
                  <a:t>margin</a:t>
                </a:r>
                <a:r>
                  <a:rPr lang="ko-KR" altLang="en-US" dirty="0"/>
                  <a:t>이라 부름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3240360" cy="3221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3433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6.3.1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기초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 군집집합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/>
                  <a:t>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는 각각 입력단과 </a:t>
                </a:r>
                <a:r>
                  <a:rPr lang="ko-KR" altLang="en-US" dirty="0" err="1"/>
                  <a:t>출력단에서</a:t>
                </a:r>
                <a:r>
                  <a:rPr lang="ko-KR" altLang="en-US" dirty="0"/>
                  <a:t> 관찰 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중간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단계의 입시 변수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en-US" altLang="ko-KR" dirty="0"/>
                  <a:t>(</a:t>
                </a:r>
                <a:r>
                  <a:rPr lang="ko-KR" altLang="en-US" dirty="0" err="1"/>
                  <a:t>입출력단에서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보이지 않기 때문에 은닉변수라</a:t>
                </a:r>
                <a:r>
                  <a:rPr lang="en-US" altLang="ko-KR" baseline="30000" dirty="0"/>
                  <a:t>latent variable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부름</a:t>
                </a:r>
                <a:r>
                  <a:rPr lang="en-US" altLang="ko-KR" dirty="0"/>
                  <a:t>)</a:t>
                </a:r>
                <a:endParaRPr lang="en-US" altLang="ko-KR" b="1" dirty="0"/>
              </a:p>
              <a:p>
                <a:pPr lvl="1"/>
                <a:r>
                  <a:rPr lang="en-US" altLang="ko-KR" i="1" dirty="0"/>
                  <a:t>k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평균은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(E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en-US" altLang="ko-KR" dirty="0"/>
                  <a:t>(M 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을 번갈아 가면 수행하는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01" y="3068960"/>
            <a:ext cx="44196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163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>
                    <a:sym typeface="Wingdings" pitchFamily="2" charset="2"/>
                  </a:rPr>
                  <a:t>SVM</a:t>
                </a:r>
                <a:r>
                  <a:rPr lang="ko-KR" altLang="en-US" dirty="0">
                    <a:sym typeface="Wingdings" pitchFamily="2" charset="2"/>
                  </a:rPr>
                  <a:t> 학습이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풀어야 하는 문제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방향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찾으면 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간단한 식으로 계산 가능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11-8]</a:t>
                </a:r>
                <a:r>
                  <a:rPr lang="ko-KR" altLang="en-US" dirty="0">
                    <a:sym typeface="Wingdings" pitchFamily="2" charset="2"/>
                  </a:rPr>
                  <a:t>의 경우 ①이 ②보다 우월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①이 최적일까</a:t>
                </a:r>
                <a:r>
                  <a:rPr lang="en-US" altLang="ko-KR" dirty="0">
                    <a:sym typeface="Wingdings" pitchFamily="2" charset="2"/>
                  </a:rPr>
                  <a:t>?  </a:t>
                </a:r>
                <a:r>
                  <a:rPr lang="ko-KR" altLang="en-US" dirty="0">
                    <a:sym typeface="Wingdings" pitchFamily="2" charset="2"/>
                  </a:rPr>
                  <a:t>수학으로 최적을 찾아야 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여백을 공식화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이 식에서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ko-KR" altLang="en-US" dirty="0" err="1">
                    <a:sym typeface="Wingdings" pitchFamily="2" charset="2"/>
                  </a:rPr>
                  <a:t>서포트</a:t>
                </a:r>
                <a:r>
                  <a:rPr lang="ko-KR" altLang="en-US" dirty="0">
                    <a:sym typeface="Wingdings" pitchFamily="2" charset="2"/>
                  </a:rPr>
                  <a:t> 벡터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즉 분할 띠의 경계에 있는 샘플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262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47639"/>
            <a:ext cx="61150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4" y="4653136"/>
            <a:ext cx="6192688" cy="70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23522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여백을 위한 식 </a:t>
            </a:r>
            <a:r>
              <a:rPr lang="en-US" altLang="ko-KR" dirty="0">
                <a:sym typeface="Wingdings" pitchFamily="2" charset="2"/>
              </a:rPr>
              <a:t>(11.25)</a:t>
            </a:r>
            <a:r>
              <a:rPr lang="ko-KR" altLang="en-US" dirty="0">
                <a:sym typeface="Wingdings" pitchFamily="2" charset="2"/>
              </a:rPr>
              <a:t>를 이용하여 문제를 구체화하면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등호가 성립하는 샘플이 </a:t>
            </a:r>
            <a:r>
              <a:rPr lang="ko-KR" altLang="en-US" dirty="0" err="1">
                <a:sym typeface="Wingdings" pitchFamily="2" charset="2"/>
              </a:rPr>
              <a:t>서포트</a:t>
            </a:r>
            <a:r>
              <a:rPr lang="ko-KR" altLang="en-US" dirty="0">
                <a:sym typeface="Wingdings" pitchFamily="2" charset="2"/>
              </a:rPr>
              <a:t> 벡터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최소화 문제로 바꿔 쓰면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조건부 최적화 문제임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라그랑주</a:t>
            </a:r>
            <a:r>
              <a:rPr lang="ko-KR" altLang="en-US" dirty="0">
                <a:sym typeface="Wingdings" pitchFamily="2" charset="2"/>
              </a:rPr>
              <a:t> 승수</a:t>
            </a:r>
            <a:r>
              <a:rPr lang="en-US" altLang="ko-KR" baseline="30000" dirty="0">
                <a:sym typeface="Wingdings" pitchFamily="2" charset="2"/>
              </a:rPr>
              <a:t>Lagrange multiplier</a:t>
            </a:r>
            <a:r>
              <a:rPr lang="ko-KR" altLang="en-US" dirty="0">
                <a:sym typeface="Wingdings" pitchFamily="2" charset="2"/>
              </a:rPr>
              <a:t>로 해결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5" y="1556792"/>
            <a:ext cx="5041813" cy="1214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15" y="4509120"/>
            <a:ext cx="4969805" cy="87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0023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문제</a:t>
            </a:r>
            <a:r>
              <a:rPr lang="en-US" altLang="ko-KR" dirty="0">
                <a:sym typeface="Wingdings" pitchFamily="2" charset="2"/>
              </a:rPr>
              <a:t> 11-3]</a:t>
            </a:r>
            <a:r>
              <a:rPr lang="ko-KR" altLang="en-US" dirty="0">
                <a:sym typeface="Wingdings" pitchFamily="2" charset="2"/>
              </a:rPr>
              <a:t>에 해당하는 </a:t>
            </a:r>
            <a:r>
              <a:rPr lang="ko-KR" altLang="en-US" dirty="0" err="1">
                <a:sym typeface="Wingdings" pitchFamily="2" charset="2"/>
              </a:rPr>
              <a:t>라그랑주함수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(11.26)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KKT </a:t>
            </a:r>
            <a:r>
              <a:rPr lang="ko-KR" altLang="en-US" dirty="0">
                <a:sym typeface="Wingdings" pitchFamily="2" charset="2"/>
              </a:rPr>
              <a:t>조건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12776"/>
            <a:ext cx="6480720" cy="78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437" y="2564904"/>
            <a:ext cx="6123867" cy="180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22" y="4577494"/>
            <a:ext cx="6786882" cy="86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805264"/>
            <a:ext cx="8446914" cy="63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52965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(11.27)~(11.30)</a:t>
            </a:r>
            <a:r>
              <a:rPr lang="ko-KR" altLang="en-US" dirty="0">
                <a:sym typeface="Wingdings" pitchFamily="2" charset="2"/>
              </a:rPr>
              <a:t>의 의미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129736" cy="2952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520976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내적이 드러나도록 </a:t>
            </a:r>
            <a:r>
              <a:rPr lang="en-US" altLang="ko-KR" dirty="0">
                <a:sym typeface="Wingdings" pitchFamily="2" charset="2"/>
              </a:rPr>
              <a:t>Wolfe </a:t>
            </a:r>
            <a:r>
              <a:rPr lang="ko-KR" altLang="en-US" dirty="0" err="1">
                <a:sym typeface="Wingdings" pitchFamily="2" charset="2"/>
              </a:rPr>
              <a:t>쌍대</a:t>
            </a:r>
            <a:r>
              <a:rPr lang="ko-KR" altLang="en-US" dirty="0">
                <a:sym typeface="Wingdings" pitchFamily="2" charset="2"/>
              </a:rPr>
              <a:t> 문제로 바꿔 쓰면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5267325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985273"/>
            <a:ext cx="8600455" cy="121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38769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간단한 수식 전개를 통해 풀기 쉬운 형태로 정리하면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문제 </a:t>
            </a:r>
            <a:r>
              <a:rPr lang="en-US" altLang="ko-KR" dirty="0">
                <a:sym typeface="Wingdings" pitchFamily="2" charset="2"/>
              </a:rPr>
              <a:t>11-5]</a:t>
            </a:r>
            <a:r>
              <a:rPr lang="ko-KR" altLang="en-US" dirty="0">
                <a:sym typeface="Wingdings" pitchFamily="2" charset="2"/>
              </a:rPr>
              <a:t>의 특성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1412776"/>
            <a:ext cx="7592247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648671"/>
            <a:ext cx="7776864" cy="3055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27985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문제 </a:t>
            </a:r>
            <a:r>
              <a:rPr lang="en-US" altLang="ko-KR" dirty="0">
                <a:sym typeface="Wingdings" pitchFamily="2" charset="2"/>
              </a:rPr>
              <a:t>11-5]</a:t>
            </a:r>
            <a:r>
              <a:rPr lang="ko-KR" altLang="en-US" dirty="0">
                <a:sym typeface="Wingdings" pitchFamily="2" charset="2"/>
              </a:rPr>
              <a:t>의 해법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예제 </a:t>
            </a:r>
            <a:r>
              <a:rPr lang="en-US" altLang="ko-KR" dirty="0">
                <a:sym typeface="Wingdings" pitchFamily="2" charset="2"/>
              </a:rPr>
              <a:t>11-4]</a:t>
            </a:r>
            <a:r>
              <a:rPr lang="ko-KR" altLang="en-US" dirty="0">
                <a:sym typeface="Wingdings" pitchFamily="2" charset="2"/>
              </a:rPr>
              <a:t>은 단순한 경우 예시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문제 이해를 돕기 위한 목적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실제 문제는 분석적 방법 대신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알고리즘 </a:t>
            </a:r>
            <a:r>
              <a:rPr lang="en-US" altLang="ko-KR" dirty="0">
                <a:sym typeface="Wingdings" pitchFamily="2" charset="2"/>
              </a:rPr>
              <a:t>11-1]</a:t>
            </a:r>
            <a:r>
              <a:rPr lang="ko-KR" altLang="en-US" dirty="0">
                <a:sym typeface="Wingdings" pitchFamily="2" charset="2"/>
              </a:rPr>
              <a:t>의 수치적 방법으로 품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5" y="2456627"/>
            <a:ext cx="8386539" cy="406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0671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556" y="920941"/>
            <a:ext cx="6845796" cy="5640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16158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8118698" cy="3571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5" y="4323362"/>
            <a:ext cx="8128595" cy="2057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865022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1" y="836712"/>
            <a:ext cx="4536503" cy="5760640"/>
          </a:xfrm>
        </p:spPr>
        <p:txBody>
          <a:bodyPr/>
          <a:lstStyle/>
          <a:p>
            <a:r>
              <a:rPr lang="ko-KR" altLang="en-US" dirty="0">
                <a:sym typeface="Wingdings" pitchFamily="2" charset="2"/>
              </a:rPr>
              <a:t>선형 분리 불가능한 상황 </a:t>
            </a:r>
            <a:r>
              <a:rPr lang="en-US" altLang="ko-KR" dirty="0">
                <a:sym typeface="Wingdings" pitchFamily="2" charset="2"/>
              </a:rPr>
              <a:t>([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11-10]</a:t>
            </a:r>
            <a:r>
              <a:rPr lang="ko-KR" altLang="en-US" dirty="0">
                <a:sym typeface="Wingdings" pitchFamily="2" charset="2"/>
              </a:rPr>
              <a:t>의 예시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 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분할 띠 안에도 샘플을 허용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소프트 여백</a:t>
            </a:r>
            <a:r>
              <a:rPr lang="en-US" altLang="ko-KR" baseline="30000" dirty="0">
                <a:sym typeface="Wingdings" pitchFamily="2" charset="2"/>
              </a:rPr>
              <a:t>soft margin</a:t>
            </a:r>
            <a:r>
              <a:rPr lang="ko-KR" altLang="en-US" baseline="30000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아이디어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샘플은 세 가지 경우 중 하나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437112"/>
            <a:ext cx="8211269" cy="1517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49" y="1052736"/>
            <a:ext cx="385220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1526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친밀도 전파 알고리즘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라는 두 종류의 친밀도 행렬을 이용하여 군집화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군집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를 자동으로 알아냄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샘플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의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8" y="3429000"/>
            <a:ext cx="7489080" cy="341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4741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슬랙 변수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𝜉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도입하여 세 가지 경우를 하나의 식으로 씀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경우 </a:t>
                </a:r>
                <a:r>
                  <a:rPr lang="en-US" altLang="ko-KR" dirty="0">
                    <a:sym typeface="Wingdings" pitchFamily="2" charset="2"/>
                  </a:rPr>
                  <a:t>1</a:t>
                </a:r>
                <a:r>
                  <a:rPr lang="ko-KR" altLang="en-US" dirty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경우 </a:t>
                </a:r>
                <a:r>
                  <a:rPr lang="en-US" altLang="ko-KR" dirty="0">
                    <a:sym typeface="Wingdings" pitchFamily="2" charset="2"/>
                  </a:rPr>
                  <a:t>2</a:t>
                </a:r>
                <a:r>
                  <a:rPr lang="ko-KR" altLang="en-US" dirty="0">
                    <a:sym typeface="Wingdings" pitchFamily="2" charset="2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b="0" i="0" smtClean="0">
                        <a:latin typeface="Cambria Math"/>
                        <a:ea typeface="Cambria Math"/>
                        <a:sym typeface="Wingdings" pitchFamily="2" charset="2"/>
                      </a:rPr>
                      <m:t>&lt;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1</m:t>
                    </m:r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경우 </a:t>
                </a:r>
                <a:r>
                  <a:rPr lang="en-US" altLang="ko-KR" dirty="0">
                    <a:sym typeface="Wingdings" pitchFamily="2" charset="2"/>
                  </a:rPr>
                  <a:t>3</a:t>
                </a:r>
                <a:r>
                  <a:rPr lang="ko-KR" altLang="en-US" dirty="0">
                    <a:sym typeface="Wingdings" pitchFamily="2" charset="2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/>
                        <a:sym typeface="Wingdings" pitchFamily="2" charset="2"/>
                      </a:rPr>
                      <m:t>1&lt;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𝜉</m:t>
                    </m:r>
                  </m:oMath>
                </a14:m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선형 분리가 불가능한 상황의 </a:t>
                </a:r>
                <a:r>
                  <a:rPr lang="en-US" altLang="ko-KR" dirty="0">
                    <a:sym typeface="Wingdings" pitchFamily="2" charset="2"/>
                  </a:rPr>
                  <a:t>SVM </a:t>
                </a:r>
                <a:r>
                  <a:rPr lang="ko-KR" altLang="en-US" dirty="0">
                    <a:sym typeface="Wingdings" pitchFamily="2" charset="2"/>
                  </a:rPr>
                  <a:t>문제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3260"/>
            <a:ext cx="6912768" cy="42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70" y="4005064"/>
            <a:ext cx="8204026" cy="664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09314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목적함수의 정의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어느 항에 비중을 더 둘 지를 결정하는 </a:t>
                </a:r>
                <a:r>
                  <a:rPr lang="ko-KR" altLang="en-US" dirty="0" err="1">
                    <a:sym typeface="Wingdings" pitchFamily="2" charset="2"/>
                  </a:rPr>
                  <a:t>하이퍼</a:t>
                </a:r>
                <a:r>
                  <a:rPr lang="ko-KR" altLang="en-US" dirty="0">
                    <a:sym typeface="Wingdings" pitchFamily="2" charset="2"/>
                  </a:rPr>
                  <a:t> 매개변수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(11.32)</a:t>
                </a:r>
                <a:r>
                  <a:rPr lang="ko-KR" altLang="en-US" dirty="0">
                    <a:sym typeface="Wingdings" pitchFamily="2" charset="2"/>
                  </a:rPr>
                  <a:t>를 이용하여 문제를 다시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72" y="1340768"/>
            <a:ext cx="6509916" cy="1176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05064"/>
            <a:ext cx="7036212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3625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 err="1">
                <a:sym typeface="Wingdings" pitchFamily="2" charset="2"/>
              </a:rPr>
              <a:t>라그랑주함수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식 </a:t>
            </a:r>
            <a:r>
              <a:rPr lang="en-US" altLang="ko-KR" dirty="0">
                <a:sym typeface="Wingdings" pitchFamily="2" charset="2"/>
              </a:rPr>
              <a:t>(11.33)</a:t>
            </a:r>
            <a:r>
              <a:rPr lang="ko-KR" altLang="en-US" dirty="0">
                <a:sym typeface="Wingdings" pitchFamily="2" charset="2"/>
              </a:rPr>
              <a:t>의 </a:t>
            </a:r>
            <a:r>
              <a:rPr lang="en-US" altLang="ko-KR" dirty="0">
                <a:sym typeface="Wingdings" pitchFamily="2" charset="2"/>
              </a:rPr>
              <a:t>KKT </a:t>
            </a:r>
            <a:r>
              <a:rPr lang="ko-KR" altLang="en-US" dirty="0">
                <a:sym typeface="Wingdings" pitchFamily="2" charset="2"/>
              </a:rPr>
              <a:t>조건</a:t>
            </a:r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51" y="1412776"/>
            <a:ext cx="8470421" cy="76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22776" cy="3978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84874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Wolfe </a:t>
            </a:r>
            <a:r>
              <a:rPr lang="ko-KR" altLang="en-US" dirty="0" err="1">
                <a:sym typeface="Wingdings" pitchFamily="2" charset="2"/>
              </a:rPr>
              <a:t>쌍대</a:t>
            </a:r>
            <a:r>
              <a:rPr lang="ko-KR" altLang="en-US" dirty="0">
                <a:sym typeface="Wingdings" pitchFamily="2" charset="2"/>
              </a:rPr>
              <a:t> 문제로 쓰면</a:t>
            </a:r>
            <a:r>
              <a:rPr lang="en-US" altLang="ko-KR" dirty="0">
                <a:sym typeface="Wingdings" pitchFamily="2" charset="2"/>
              </a:rPr>
              <a:t>,</a:t>
            </a: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010275" cy="384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751899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수식을 정리하고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(11.34)~(11.36)</a:t>
                </a:r>
                <a:r>
                  <a:rPr lang="ko-KR" altLang="en-US" dirty="0">
                    <a:sym typeface="Wingdings" pitchFamily="2" charset="2"/>
                  </a:rPr>
                  <a:t>을 식 </a:t>
                </a:r>
                <a:r>
                  <a:rPr lang="en-US" altLang="ko-KR" dirty="0">
                    <a:sym typeface="Wingdings" pitchFamily="2" charset="2"/>
                  </a:rPr>
                  <a:t>(11.33)</a:t>
                </a:r>
                <a:r>
                  <a:rPr lang="ko-KR" altLang="en-US" dirty="0">
                    <a:sym typeface="Wingdings" pitchFamily="2" charset="2"/>
                  </a:rPr>
                  <a:t>에 대입하면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sym typeface="Wingdings" pitchFamily="2" charset="2"/>
                      </a:rPr>
                      <m:t>𝐰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,</m:t>
                    </m:r>
                    <m:r>
                      <a:rPr lang="ko-KR" altLang="en-US" b="1" i="1">
                        <a:latin typeface="Cambria Math"/>
                        <a:sym typeface="Wingdings" pitchFamily="2" charset="2"/>
                      </a:rPr>
                      <m:t>𝜷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사라지고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남음 </a:t>
                </a:r>
                <a:r>
                  <a:rPr lang="en-US" altLang="ko-KR" dirty="0">
                    <a:sym typeface="Wingdings" pitchFamily="2" charset="2"/>
                  </a:rPr>
                  <a:t> 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11-5]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라그랑주함수와</a:t>
                </a:r>
                <a:r>
                  <a:rPr lang="ko-KR" altLang="en-US" dirty="0">
                    <a:sym typeface="Wingdings" pitchFamily="2" charset="2"/>
                  </a:rPr>
                  <a:t> 같게 됨</a:t>
                </a: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문제를 다시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11-5]</a:t>
                </a:r>
                <a:r>
                  <a:rPr lang="ko-KR" altLang="en-US" dirty="0">
                    <a:sym typeface="Wingdings" pitchFamily="2" charset="2"/>
                  </a:rPr>
                  <a:t>와 달라진 것은 조건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>
                    <a:sym typeface="Wingdings" pitchFamily="2" charset="2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0</m:t>
                    </m:r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𝐶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 바뀐 것 뿐</a:t>
                </a:r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121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852936"/>
            <a:ext cx="7900938" cy="195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35450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08720"/>
            <a:ext cx="786042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023" y="3933056"/>
            <a:ext cx="5140345" cy="2644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67501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14103"/>
            <a:ext cx="8424936" cy="248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9" y="4078399"/>
            <a:ext cx="8457948" cy="574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0430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8357064" cy="3463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1128"/>
            <a:ext cx="8357064" cy="1879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1589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317432" cy="1300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8317432" cy="277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0615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선형 </a:t>
                </a:r>
                <a:r>
                  <a:rPr lang="en-US" altLang="ko-KR" dirty="0">
                    <a:sym typeface="Wingdings" pitchFamily="2" charset="2"/>
                  </a:rPr>
                  <a:t>SVM</a:t>
                </a:r>
                <a:r>
                  <a:rPr lang="ko-KR" altLang="en-US" dirty="0">
                    <a:sym typeface="Wingdings" pitchFamily="2" charset="2"/>
                  </a:rPr>
                  <a:t>을 비선형으로 확장하는 일은 아주 쉬움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11-9]</a:t>
                </a:r>
                <a:r>
                  <a:rPr lang="ko-KR" altLang="en-US" dirty="0">
                    <a:sym typeface="Wingdings" pitchFamily="2" charset="2"/>
                  </a:rPr>
                  <a:t>의 </a:t>
                </a:r>
                <a:r>
                  <a:rPr lang="ko-KR" altLang="en-US" dirty="0" err="1">
                    <a:sym typeface="Wingdings" pitchFamily="2" charset="2"/>
                  </a:rPr>
                  <a:t>라그랑주함수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ℒ</m:t>
                        </m:r>
                      </m:e>
                    </m:acc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벡터의 내적으로 표현됨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새로운 특징 공간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ℋ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벡터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바꿔 쓰면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트릭을 적용하면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604867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653136"/>
            <a:ext cx="7551283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책임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𝐑</m:t>
                    </m:r>
                  </m:oMath>
                </a14:m>
                <a:r>
                  <a:rPr lang="ko-KR" altLang="en-US" dirty="0"/>
                  <a:t>과 가용 행렬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 err="1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계산</a:t>
                </a: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90" y="1628800"/>
            <a:ext cx="71628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89" y="2276872"/>
            <a:ext cx="7162801" cy="850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94" y="3356993"/>
            <a:ext cx="7130296" cy="263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178923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>
                    <a:sym typeface="Wingdings" pitchFamily="2" charset="2"/>
                  </a:rPr>
                  <a:t>SVM </a:t>
                </a:r>
                <a:r>
                  <a:rPr lang="ko-KR" altLang="en-US" dirty="0">
                    <a:sym typeface="Wingdings" pitchFamily="2" charset="2"/>
                  </a:rPr>
                  <a:t>학습 알고리즘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  <a:sym typeface="Wingdings" pitchFamily="2" charset="2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  <a:sym typeface="Wingdings" pitchFamily="2" charset="2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>
                    <a:sym typeface="Wingdings" pitchFamily="2" charset="2"/>
                  </a:rPr>
                  <a:t>을</a:t>
                </a:r>
                <a:r>
                  <a:rPr lang="en-US" altLang="ko-KR" dirty="0">
                    <a:sym typeface="Wingdings" pitchFamily="2" charset="2"/>
                  </a:rPr>
                  <a:t> 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11-10]</a:t>
                </a:r>
                <a:r>
                  <a:rPr lang="ko-KR" altLang="en-US" dirty="0">
                    <a:sym typeface="Wingdings" pitchFamily="2" charset="2"/>
                  </a:rPr>
                  <a:t>에 대입하여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  <a:sym typeface="Wingdings" pitchFamily="2" charset="2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  <a:sym typeface="Wingdings" pitchFamily="2" charset="2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sym typeface="Wingdings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sym typeface="Wingdings" pitchFamily="2" charset="2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을 구하는 과정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문제 </a:t>
                </a:r>
                <a:r>
                  <a:rPr lang="en-US" altLang="ko-KR" dirty="0">
                    <a:sym typeface="Wingdings" pitchFamily="2" charset="2"/>
                  </a:rPr>
                  <a:t>11.10]</a:t>
                </a:r>
                <a:r>
                  <a:rPr lang="ko-KR" altLang="en-US" dirty="0">
                    <a:sym typeface="Wingdings" pitchFamily="2" charset="2"/>
                  </a:rPr>
                  <a:t>은 부등식 조건이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개이고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목적함수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ℒ</m:t>
                        </m:r>
                      </m:e>
                    </m:acc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(</m:t>
                    </m:r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)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en-US" altLang="ko-KR" dirty="0">
                    <a:sym typeface="Wingdings" pitchFamily="2" charset="2"/>
                  </a:rPr>
                  <a:t>1</a:t>
                </a:r>
                <a:r>
                  <a:rPr lang="ko-KR" altLang="en-US" dirty="0">
                    <a:sym typeface="Wingdings" pitchFamily="2" charset="2"/>
                  </a:rPr>
                  <a:t>차 항이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𝑛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개</a:t>
                </a:r>
                <a:r>
                  <a:rPr lang="en-US" altLang="ko-KR" dirty="0">
                    <a:sym typeface="Wingdings" pitchFamily="2" charset="2"/>
                  </a:rPr>
                  <a:t>, 2</a:t>
                </a:r>
                <a:r>
                  <a:rPr lang="ko-KR" altLang="en-US" dirty="0">
                    <a:sym typeface="Wingdings" pitchFamily="2" charset="2"/>
                  </a:rPr>
                  <a:t>차 항이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>
                    <a:sym typeface="Wingdings" pitchFamily="2" charset="2"/>
                  </a:rPr>
                  <a:t>개인 아주 복잡한 식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수치적 알고리즘 필요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>
                    <a:sym typeface="Wingdings" pitchFamily="2" charset="2"/>
                  </a:rPr>
                  <a:t>작은 문제로 분해하는 전략을 사용함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t="-529" b="-70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3140968"/>
            <a:ext cx="5659921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2067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예측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알고리즘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선형 </a:t>
                </a:r>
                <a:r>
                  <a:rPr lang="en-US" altLang="ko-KR" dirty="0">
                    <a:sym typeface="Wingdings" pitchFamily="2" charset="2"/>
                  </a:rPr>
                  <a:t>SVM)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  <a:sym typeface="Wingdings" pitchFamily="2" charset="2"/>
                      </a:rPr>
                      <m:t>𝐱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에 대해 레이블을 예측하려면 식 </a:t>
                </a:r>
                <a:r>
                  <a:rPr lang="en-US" altLang="ko-KR" dirty="0">
                    <a:sym typeface="Wingdings" pitchFamily="2" charset="2"/>
                  </a:rPr>
                  <a:t>(11.42) </a:t>
                </a:r>
                <a:r>
                  <a:rPr lang="ko-KR" altLang="en-US" dirty="0">
                    <a:sym typeface="Wingdings" pitchFamily="2" charset="2"/>
                  </a:rPr>
                  <a:t>사용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  <a:sym typeface="Wingdings" pitchFamily="2" charset="2"/>
                      </a:rPr>
                      <m:t>𝐰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</a:t>
                </a:r>
                <a:r>
                  <a:rPr lang="en-US" altLang="ko-KR" dirty="0">
                    <a:sym typeface="Wingdings" pitchFamily="2" charset="2"/>
                  </a:rPr>
                  <a:t>[</a:t>
                </a:r>
                <a:r>
                  <a:rPr lang="ko-KR" altLang="en-US" dirty="0">
                    <a:sym typeface="Wingdings" pitchFamily="2" charset="2"/>
                  </a:rPr>
                  <a:t>알고리즘 </a:t>
                </a:r>
                <a:r>
                  <a:rPr lang="en-US" altLang="ko-KR" dirty="0">
                    <a:sym typeface="Wingdings" pitchFamily="2" charset="2"/>
                  </a:rPr>
                  <a:t>11-1]</a:t>
                </a:r>
                <a:r>
                  <a:rPr lang="ko-KR" altLang="en-US" dirty="0">
                    <a:sym typeface="Wingdings" pitchFamily="2" charset="2"/>
                  </a:rPr>
                  <a:t>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구한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  <a:sym typeface="Wingdings" pitchFamily="2" charset="2"/>
                      </a:rPr>
                      <m:t>𝛂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이용하여 식 </a:t>
                </a:r>
                <a:r>
                  <a:rPr lang="en-US" altLang="ko-KR" dirty="0">
                    <a:sym typeface="Wingdings" pitchFamily="2" charset="2"/>
                  </a:rPr>
                  <a:t>(11.43)</a:t>
                </a:r>
                <a:r>
                  <a:rPr lang="ko-KR" altLang="en-US" dirty="0">
                    <a:sym typeface="Wingdings" pitchFamily="2" charset="2"/>
                  </a:rPr>
                  <a:t>으로 계산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바이어스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sym typeface="Wingdings" pitchFamily="2" charset="2"/>
                      </a:rPr>
                      <m:t>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식 </a:t>
                </a:r>
                <a:r>
                  <a:rPr lang="en-US" altLang="ko-KR" dirty="0">
                    <a:sym typeface="Wingdings" pitchFamily="2" charset="2"/>
                  </a:rPr>
                  <a:t>(11.39)</a:t>
                </a:r>
                <a:r>
                  <a:rPr lang="ko-KR" altLang="en-US" dirty="0">
                    <a:sym typeface="Wingdings" pitchFamily="2" charset="2"/>
                  </a:rPr>
                  <a:t>로 계산 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수치적 정확도를 위해 모든 </a:t>
                </a:r>
                <a:r>
                  <a:rPr lang="ko-KR" altLang="en-US" dirty="0" err="1">
                    <a:sym typeface="Wingdings" pitchFamily="2" charset="2"/>
                  </a:rPr>
                  <a:t>서포트</a:t>
                </a:r>
                <a:r>
                  <a:rPr lang="ko-KR" altLang="en-US" dirty="0">
                    <a:sym typeface="Wingdings" pitchFamily="2" charset="2"/>
                  </a:rPr>
                  <a:t> 벡터에 대해 계산한 다음 평균을 취함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693" b="-569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2" y="1916832"/>
            <a:ext cx="7550423" cy="11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2" y="3748196"/>
            <a:ext cx="6590696" cy="90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337203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>
                    <a:sym typeface="Wingdings" pitchFamily="2" charset="2"/>
                  </a:rPr>
                  <a:t>예측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알고리즘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비선형 </a:t>
                </a:r>
                <a:r>
                  <a:rPr lang="en-US" altLang="ko-KR" dirty="0">
                    <a:sym typeface="Wingdings" pitchFamily="2" charset="2"/>
                  </a:rPr>
                  <a:t>SVM)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학습 과정에서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변환을 사용했으므로 예측 과정도 </a:t>
                </a:r>
                <a14:m>
                  <m:oMath xmlns:m="http://schemas.openxmlformats.org/officeDocument/2006/math">
                    <m:r>
                      <a:rPr lang="el-GR" altLang="ko-KR" b="1" i="0">
                        <a:latin typeface="Cambria Math"/>
                        <a:ea typeface="Cambria Math"/>
                        <a:sym typeface="Wingdings" pitchFamily="2" charset="2"/>
                      </a:rPr>
                      <m:t>𝚽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변환을 사용해야 함 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실제로는 </a:t>
                </a:r>
                <a:r>
                  <a:rPr lang="ko-KR" altLang="en-US" dirty="0" err="1">
                    <a:sym typeface="Wingdings" pitchFamily="2" charset="2"/>
                  </a:rPr>
                  <a:t>커널</a:t>
                </a:r>
                <a:r>
                  <a:rPr lang="ko-KR" altLang="en-US" dirty="0">
                    <a:sym typeface="Wingdings" pitchFamily="2" charset="2"/>
                  </a:rPr>
                  <a:t> 트릭을 사용해야 하므로 내적 형태가 드러나는 수식 필요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다음과 같이 수식 유도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endParaRPr lang="en-US" altLang="ko-KR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4392488" cy="251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988693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비선형 </a:t>
                </a:r>
                <a:r>
                  <a:rPr lang="en-US" altLang="ko-KR" dirty="0"/>
                  <a:t>SVM </a:t>
                </a:r>
                <a:r>
                  <a:rPr lang="ko-KR" altLang="en-US" dirty="0"/>
                  <a:t>예측 알고리즘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b="0" dirty="0" err="1"/>
                  <a:t>커널</a:t>
                </a:r>
                <a:r>
                  <a:rPr lang="ko-KR" altLang="en-US" dirty="0" err="1"/>
                  <a:t>함수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𝐾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미리 계산할 수 없음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  <a:sym typeface="Wingdings" pitchFamily="2" charset="2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𝑘</m:t>
                        </m:r>
                      </m:sub>
                    </m:sSub>
                    <m:r>
                      <a:rPr lang="en-US" altLang="ko-KR" i="1" smtClean="0">
                        <a:latin typeface="Cambria Math"/>
                        <a:ea typeface="Cambria Math"/>
                        <a:sym typeface="Wingdings" pitchFamily="2" charset="2"/>
                      </a:rPr>
                      <m:t>≠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0</m:t>
                    </m:r>
                  </m:oMath>
                </a14:m>
                <a:r>
                  <a:rPr lang="ko-KR" altLang="en-US" dirty="0"/>
                  <a:t>인 샘플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벡터를 모두 저장하고 있다가 새로운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가 입력되면 그때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𝐾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 계산해야 함 </a:t>
                </a:r>
                <a:r>
                  <a:rPr lang="en-US" altLang="ko-KR" dirty="0">
                    <a:sym typeface="Wingdings" pitchFamily="2" charset="2"/>
                  </a:rPr>
                  <a:t></a:t>
                </a:r>
                <a:r>
                  <a:rPr lang="ko-KR" altLang="en-US" dirty="0"/>
                  <a:t> 메모리 기반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다행스럽게 모든 샘플이 아니라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벡터만 저장하면 됨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예측 작업에 걸리는 시간은 </a:t>
                </a:r>
                <a:r>
                  <a:rPr lang="ko-KR" altLang="en-US" dirty="0" err="1">
                    <a:sym typeface="Wingdings" pitchFamily="2" charset="2"/>
                  </a:rPr>
                  <a:t>서포트</a:t>
                </a:r>
                <a:r>
                  <a:rPr lang="ko-KR" altLang="en-US" dirty="0">
                    <a:sym typeface="Wingdings" pitchFamily="2" charset="2"/>
                  </a:rPr>
                  <a:t> 벡터의 수에 비례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556792"/>
            <a:ext cx="783869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22802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비선형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오픈 소스</a:t>
            </a:r>
            <a:endParaRPr lang="en-US" altLang="ko-KR" dirty="0"/>
          </a:p>
          <a:p>
            <a:pPr lvl="1"/>
            <a:r>
              <a:rPr lang="en-US" altLang="ko-KR" dirty="0"/>
              <a:t>LIBSVM 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SVMlight</a:t>
            </a:r>
            <a:r>
              <a:rPr lang="en-US" altLang="ko-KR" dirty="0"/>
              <a:t> 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SVMJS (</a:t>
            </a:r>
            <a:r>
              <a:rPr lang="ko-KR" altLang="en-US" dirty="0"/>
              <a:t>데모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R, </a:t>
            </a:r>
            <a:r>
              <a:rPr lang="en-US" altLang="ko-KR" dirty="0" err="1"/>
              <a:t>Matlab</a:t>
            </a:r>
            <a:r>
              <a:rPr lang="en-US" altLang="ko-KR" dirty="0"/>
              <a:t>, SAS, Python</a:t>
            </a:r>
            <a:r>
              <a:rPr lang="ko-KR" altLang="en-US" dirty="0"/>
              <a:t> 언어</a:t>
            </a:r>
            <a:endParaRPr lang="en-US" altLang="ko-KR" dirty="0"/>
          </a:p>
          <a:p>
            <a:pPr lvl="1"/>
            <a:r>
              <a:rPr lang="en-US" altLang="ko-KR" dirty="0" err="1"/>
              <a:t>OpenCV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활용</a:t>
            </a:r>
            <a:r>
              <a:rPr lang="en-US" altLang="ko-KR" dirty="0"/>
              <a:t> </a:t>
            </a:r>
            <a:r>
              <a:rPr lang="ko-KR" altLang="en-US" dirty="0"/>
              <a:t>가이드라인 </a:t>
            </a:r>
            <a:r>
              <a:rPr lang="en-US" altLang="ko-KR" dirty="0"/>
              <a:t>[Hsu2016]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5" y="3645024"/>
            <a:ext cx="5505063" cy="2893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59451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11.4.3 </a:t>
            </a:r>
            <a:r>
              <a:rPr lang="en-US" altLang="ko-KR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SVM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앞서 제작한 </a:t>
                </a:r>
                <a:r>
                  <a:rPr lang="en-US" altLang="ko-KR" dirty="0"/>
                  <a:t>SVM</a:t>
                </a:r>
                <a:r>
                  <a:rPr lang="ko-KR" altLang="en-US" dirty="0"/>
                  <a:t>은 이진 분류기</a:t>
                </a:r>
                <a:endParaRPr lang="en-US" altLang="ko-KR" dirty="0"/>
              </a:p>
              <a:p>
                <a:r>
                  <a:rPr lang="en-US" altLang="ko-KR" i="1" dirty="0"/>
                  <a:t>c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부류 </a:t>
                </a:r>
                <a:r>
                  <a:rPr lang="en-US" altLang="ko-KR" dirty="0"/>
                  <a:t>SVM</a:t>
                </a:r>
                <a:r>
                  <a:rPr lang="ko-KR" altLang="en-US" dirty="0"/>
                  <a:t>으로 확장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대</a:t>
                </a:r>
                <a:r>
                  <a:rPr lang="en-US" altLang="ko-KR" i="1" dirty="0"/>
                  <a:t>c</a:t>
                </a:r>
                <a:r>
                  <a:rPr lang="en-US" altLang="ko-KR" dirty="0"/>
                  <a:t>-1 </a:t>
                </a:r>
                <a:r>
                  <a:rPr lang="ko-KR" altLang="en-US" dirty="0"/>
                  <a:t>기법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이진 분류기를 </a:t>
                </a:r>
                <a:r>
                  <a:rPr lang="en-US" altLang="ko-KR" i="1" dirty="0"/>
                  <a:t>c</a:t>
                </a:r>
                <a:r>
                  <a:rPr lang="ko-KR" altLang="en-US" dirty="0"/>
                  <a:t>개 만들어 해결 </a:t>
                </a:r>
                <a:r>
                  <a:rPr lang="en-US" altLang="ko-KR" dirty="0"/>
                  <a:t>(</a:t>
                </a:r>
                <a:r>
                  <a:rPr lang="en-US" altLang="ko-KR" i="1" dirty="0"/>
                  <a:t>k</a:t>
                </a:r>
                <a:r>
                  <a:rPr lang="ko-KR" altLang="en-US" dirty="0"/>
                  <a:t>번째 분류기는 부류 </a:t>
                </a:r>
                <a:r>
                  <a:rPr lang="en-US" altLang="ko-KR" i="1" dirty="0"/>
                  <a:t>k</a:t>
                </a:r>
                <a:r>
                  <a:rPr lang="ko-KR" altLang="en-US" dirty="0"/>
                  <a:t>와 나머지 </a:t>
                </a:r>
                <a:r>
                  <a:rPr lang="en-US" altLang="ko-KR" i="1" dirty="0"/>
                  <a:t>c</a:t>
                </a:r>
                <a:r>
                  <a:rPr lang="en-US" altLang="ko-KR" dirty="0"/>
                  <a:t>-1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부류를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분류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최대값을 가지는 부류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e>
                    </m:acc>
                  </m:oMath>
                </a14:m>
                <a:r>
                  <a:rPr lang="ko-KR" altLang="en-US" dirty="0" err="1"/>
                  <a:t>으로</a:t>
                </a:r>
                <a:r>
                  <a:rPr lang="ko-KR" altLang="en-US" dirty="0"/>
                  <a:t> 분류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분류기의 규모가 서로 다른 문제와 훈련집합 불균형 문제를 적절히 다루어야 함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1</a:t>
                </a:r>
                <a:r>
                  <a:rPr lang="ko-KR" altLang="en-US" dirty="0"/>
                  <a:t>대</a:t>
                </a:r>
                <a:r>
                  <a:rPr lang="en-US" altLang="ko-KR" dirty="0"/>
                  <a:t>1 </a:t>
                </a:r>
                <a:r>
                  <a:rPr lang="ko-KR" altLang="en-US" dirty="0"/>
                  <a:t>기법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모든 부류 쌍에 대해 분류기 제작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총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𝑐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−1)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ko-KR" altLang="en-US" dirty="0"/>
                  <a:t>개의 이진 분류기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투표로 부류 결정</a:t>
                </a:r>
                <a:endParaRPr lang="en-US" altLang="ko-KR" dirty="0"/>
              </a:p>
              <a:p>
                <a:pPr lvl="2"/>
                <a:r>
                  <a:rPr lang="en-US" altLang="ko-KR" i="1" dirty="0"/>
                  <a:t>c</a:t>
                </a:r>
                <a:r>
                  <a:rPr lang="ko-KR" altLang="en-US" dirty="0"/>
                  <a:t>가 큰 경우 분류기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제작에 많은 시간 소요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실제로는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대</a:t>
                </a:r>
                <a:r>
                  <a:rPr lang="en-US" altLang="ko-KR" i="1" dirty="0"/>
                  <a:t>c</a:t>
                </a:r>
                <a:r>
                  <a:rPr lang="en-US" altLang="ko-KR" dirty="0"/>
                  <a:t>-1 </a:t>
                </a:r>
                <a:r>
                  <a:rPr lang="ko-KR" altLang="en-US" dirty="0"/>
                  <a:t>기법을 주로 사용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b="-20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68960"/>
            <a:ext cx="66865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487523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회귀를 다시 살펴보기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1.1.3</a:t>
            </a:r>
            <a:r>
              <a:rPr lang="ko-KR" altLang="en-US" dirty="0"/>
              <a:t>절에서 기계 학습 개념을 설명하는 간단한 예제로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5.4.1</a:t>
            </a:r>
            <a:r>
              <a:rPr lang="ko-KR" altLang="en-US" dirty="0"/>
              <a:t>절에서 가중치 감쇠를 설명하기 위해 리지 회귀 기법을 제시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11.2</a:t>
            </a:r>
            <a:r>
              <a:rPr lang="ko-KR" altLang="en-US" dirty="0"/>
              <a:t>절은 리지 회귀에 </a:t>
            </a:r>
            <a:r>
              <a:rPr lang="ko-KR" altLang="en-US" dirty="0" err="1"/>
              <a:t>커널</a:t>
            </a:r>
            <a:r>
              <a:rPr lang="ko-KR" altLang="en-US" dirty="0"/>
              <a:t> 트릭을 적용하여 </a:t>
            </a:r>
            <a:r>
              <a:rPr lang="ko-KR" altLang="en-US" dirty="0" err="1"/>
              <a:t>커널</a:t>
            </a:r>
            <a:r>
              <a:rPr lang="ko-KR" altLang="en-US" dirty="0"/>
              <a:t> 리지 회귀로 확장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6447638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SVM </a:t>
                </a:r>
                <a:r>
                  <a:rPr lang="ko-KR" altLang="en-US" dirty="0"/>
                  <a:t>회귀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선형 회귀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𝕏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>
                    <a:sym typeface="Wingdings" pitchFamily="2" charset="2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𝕐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0" i="1">
                                <a:latin typeface="Cambria Math"/>
                                <a:sym typeface="Wingdings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sym typeface="Wingdings" pitchFamily="2" charset="2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ko-KR" b="0" i="0">
                                <a:latin typeface="Cambria Math"/>
                                <a:sym typeface="Wingdings" pitchFamily="2" charset="2"/>
                              </a:rPr>
                              <m:t>y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  <a:sym typeface="Wingdings" pitchFamily="2" charset="2"/>
                          </a:rPr>
                          <m:t>y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실수값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선형 회귀 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오류함수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1" y="2132856"/>
            <a:ext cx="7519045" cy="339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1" y="3068960"/>
            <a:ext cx="6712059" cy="820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5064"/>
            <a:ext cx="5416277" cy="257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418288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비선형으로 확장</a:t>
                </a:r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식 </a:t>
                </a:r>
                <a:r>
                  <a:rPr lang="en-US" altLang="ko-KR" dirty="0">
                    <a:sym typeface="Wingdings" pitchFamily="2" charset="2"/>
                  </a:rPr>
                  <a:t>(11.46)~(11.47)</a:t>
                </a:r>
                <a:r>
                  <a:rPr lang="ko-KR" altLang="en-US" dirty="0">
                    <a:sym typeface="Wingdings" pitchFamily="2" charset="2"/>
                  </a:rPr>
                  <a:t>은 비선형으로 확장할 토대가 없음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/>
                  <a:t>-</a:t>
                </a:r>
                <a:r>
                  <a:rPr lang="ko-KR" altLang="en-US" dirty="0"/>
                  <a:t>둔감오류함수</a:t>
                </a:r>
                <a14:m>
                  <m:oMath xmlns:m="http://schemas.openxmlformats.org/officeDocument/2006/math">
                    <m:r>
                      <a:rPr lang="ko-KR" altLang="en-US" i="1" baseline="3000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baseline="30000" dirty="0"/>
                  <a:t>-insensitive error function</a:t>
                </a:r>
                <a:r>
                  <a:rPr lang="ko-KR" altLang="en-US" dirty="0"/>
                  <a:t>를 도입하여 비선형 확장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𝑓</m:t>
                    </m:r>
                    <m:r>
                      <a:rPr lang="en-US" altLang="ko-KR" b="0" i="0" dirty="0" smtClean="0">
                        <a:latin typeface="Cambria Math"/>
                      </a:rPr>
                      <m:t>(</m:t>
                    </m:r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0" i="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위쪽과 아래쪽으로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/>
                  <a:t>만큼 여백을 둠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여백 안의 샘플은 오류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으로 간주하고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바깥 샘플의 오류는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/>
                  <a:t>만큼 줄여줌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점선 사이 영역을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/>
                  <a:t>튜브라 부름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ko-KR" altLang="en-US" dirty="0"/>
                  <a:t>은 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매개변수로서 그만큼의 오류를 감수하겠다는 뜻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80" y="3209181"/>
            <a:ext cx="7439174" cy="73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56" y="4005063"/>
            <a:ext cx="2552504" cy="2593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25807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세 종류의 샘플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안의 샘플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검정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−</m:t>
                    </m:r>
                    <m:r>
                      <a:rPr lang="ko-KR" altLang="en-US" b="0" i="1" smtClean="0">
                        <a:latin typeface="Cambria Math"/>
                        <a:sym typeface="Wingdings" pitchFamily="2" charset="2"/>
                      </a:rPr>
                      <m:t>𝜖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≤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+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위쪽 샘플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빨강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&gt;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아래쪽 샘플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:r>
                  <a:rPr lang="ko-KR" altLang="en-US" dirty="0">
                    <a:sym typeface="Wingdings" pitchFamily="2" charset="2"/>
                  </a:rPr>
                  <a:t>파랑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  <a:sym typeface="Wingdings" pitchFamily="2" charset="2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  <a:sym typeface="Wingdings" pitchFamily="2" charset="2"/>
                      </a:rPr>
                      <m:t>−</m:t>
                    </m:r>
                    <m:r>
                      <a:rPr lang="en-US" altLang="ko-KR" i="1">
                        <a:latin typeface="Cambria Math"/>
                        <a:sym typeface="Wingdings" pitchFamily="2" charset="2"/>
                      </a:rPr>
                      <m:t>𝑓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  <a:sym typeface="Wingdings" pitchFamily="2" charset="2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sym typeface="Wingdings" pitchFamily="2" charset="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sym typeface="Wingdings" pitchFamily="2" charset="2"/>
                      </a:rPr>
                      <m:t>&lt;−</m:t>
                    </m:r>
                    <m:r>
                      <a:rPr lang="ko-KR" altLang="en-US" i="1">
                        <a:latin typeface="Cambria Math"/>
                        <a:sym typeface="Wingdings" pitchFamily="2" charset="2"/>
                      </a:rPr>
                      <m:t>𝜖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위쪽과 아래쪽 샘플에 </a:t>
                </a:r>
                <a:r>
                  <a:rPr lang="ko-KR" altLang="en-US" dirty="0" err="1"/>
                  <a:t>슬랙</a:t>
                </a:r>
                <a:r>
                  <a:rPr lang="ko-KR" altLang="en-US" dirty="0"/>
                  <a:t> 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를 부여하고 문제를 정의하면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000"/>
            <a:ext cx="7360493" cy="187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068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자가 유사도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유사도의 최솟값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중앙값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메디안</a:t>
                </a:r>
                <a:r>
                  <a:rPr lang="en-US" altLang="ko-KR" dirty="0"/>
                  <a:t>), </a:t>
                </a:r>
                <a:r>
                  <a:rPr lang="ko-KR" altLang="en-US" dirty="0"/>
                  <a:t>최댓값 중에서 선택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매개변수임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최솟값은 적은 수의 군집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최댓값은 많은 수의 군집을 생성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중앙값은 중간 정도</a:t>
                </a:r>
                <a:endParaRPr lang="en-US" altLang="ko-KR" dirty="0"/>
              </a:p>
              <a:p>
                <a:r>
                  <a:rPr lang="ko-KR" altLang="en-US" dirty="0"/>
                  <a:t>자가 친밀도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 </a:t>
                </a:r>
                <a:r>
                  <a:rPr lang="en-US" altLang="ko-KR" dirty="0"/>
                  <a:t>(6.4)</a:t>
                </a:r>
                <a:r>
                  <a:rPr lang="ko-KR" altLang="en-US" dirty="0"/>
                  <a:t>를 그대로 사용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즉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𝑘𝑘</m:t>
                        </m:r>
                      </m:sub>
                    </m:sSub>
                  </m:oMath>
                </a14:m>
                <a:r>
                  <a:rPr lang="ko-KR" altLang="en-US" dirty="0"/>
                  <a:t>는 식</a:t>
                </a:r>
                <a:r>
                  <a:rPr lang="en-US" altLang="ko-KR" dirty="0"/>
                  <a:t> (6.6)</a:t>
                </a:r>
                <a:r>
                  <a:rPr lang="ko-KR" altLang="en-US" dirty="0"/>
                  <a:t>으로 계산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248" y="3262665"/>
            <a:ext cx="387667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3" y="4293096"/>
            <a:ext cx="68008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046666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라그랑주함수를 구성하고 </a:t>
            </a:r>
            <a:r>
              <a:rPr lang="en-US" altLang="ko-KR" dirty="0"/>
              <a:t>KKT </a:t>
            </a:r>
            <a:r>
              <a:rPr lang="ko-KR" altLang="en-US" dirty="0"/>
              <a:t>조건과 </a:t>
            </a:r>
            <a:r>
              <a:rPr lang="ko-KR" altLang="en-US" dirty="0" err="1"/>
              <a:t>커널</a:t>
            </a:r>
            <a:r>
              <a:rPr lang="ko-KR" altLang="en-US" dirty="0"/>
              <a:t> 트릭을 적용하면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13" y="1772816"/>
            <a:ext cx="8351093" cy="2532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30691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11.5 SVM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회귀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문제 </a:t>
                </a:r>
                <a:r>
                  <a:rPr lang="en-US" altLang="ko-KR" dirty="0"/>
                  <a:t>11-12]</a:t>
                </a:r>
                <a:r>
                  <a:rPr lang="ko-KR" altLang="en-US" dirty="0"/>
                  <a:t>를 풀어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b="1" i="0" dirty="0" smtClean="0">
                            <a:latin typeface="Cambria Math"/>
                          </a:rPr>
                          <m:t>𝛂</m:t>
                        </m:r>
                      </m:e>
                    </m:acc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구함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인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샘플은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𝜖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튜브 안의 검정 샘플임</a:t>
                </a:r>
                <a:r>
                  <a:rPr lang="en-US" altLang="ko-KR" dirty="0">
                    <a:sym typeface="Wingdings" pitchFamily="2" charset="2"/>
                  </a:rPr>
                  <a:t>. </a:t>
                </a:r>
                <a:r>
                  <a:rPr lang="ko-KR" altLang="en-US" dirty="0">
                    <a:sym typeface="Wingdings" pitchFamily="2" charset="2"/>
                  </a:rPr>
                  <a:t>이를 제외한 샘플이 </a:t>
                </a:r>
                <a:r>
                  <a:rPr lang="ko-KR" altLang="en-US" dirty="0" err="1">
                    <a:sym typeface="Wingdings" pitchFamily="2" charset="2"/>
                  </a:rPr>
                  <a:t>서포트</a:t>
                </a:r>
                <a:r>
                  <a:rPr lang="ko-KR" altLang="en-US" dirty="0">
                    <a:sym typeface="Wingdings" pitchFamily="2" charset="2"/>
                  </a:rPr>
                  <a:t> 벡터임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(11.50)</a:t>
                </a:r>
                <a:r>
                  <a:rPr lang="ko-KR" altLang="en-US" dirty="0"/>
                  <a:t>으로 바이어스를 구함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모든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벡터에 식을 적용한 다음 평균을 취함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예측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서포트</a:t>
                </a:r>
                <a:r>
                  <a:rPr lang="ko-KR" altLang="en-US" dirty="0"/>
                  <a:t> 벡터가 아닌 샘플은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𝛼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이므로 식 </a:t>
                </a:r>
                <a:r>
                  <a:rPr lang="en-US" altLang="ko-KR" dirty="0"/>
                  <a:t>(11.51)</a:t>
                </a:r>
                <a:r>
                  <a:rPr lang="ko-KR" altLang="en-US" dirty="0"/>
                  <a:t>에 참여할 필요가 없음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SVM </a:t>
                </a:r>
                <a:r>
                  <a:rPr lang="ko-KR" altLang="en-US" dirty="0"/>
                  <a:t>분류와 마찬가지로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벡터를 저장해야 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예측 단계의 속도는 </a:t>
                </a:r>
                <a:r>
                  <a:rPr lang="ko-KR" altLang="en-US" dirty="0" err="1"/>
                  <a:t>서포트</a:t>
                </a:r>
                <a:r>
                  <a:rPr lang="ko-KR" altLang="en-US" dirty="0"/>
                  <a:t> 벡터의 수에 비례</a:t>
                </a:r>
                <a:r>
                  <a:rPr lang="en-US" altLang="ko-KR" dirty="0"/>
                  <a:t> 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78" y="2636912"/>
            <a:ext cx="6752803" cy="896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47" y="4077072"/>
            <a:ext cx="7235577" cy="826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36841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앙상블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일상생활에서</a:t>
            </a:r>
            <a:r>
              <a:rPr lang="en-US" altLang="ko-KR" dirty="0"/>
              <a:t> </a:t>
            </a:r>
            <a:r>
              <a:rPr lang="ko-KR" altLang="en-US" dirty="0"/>
              <a:t>앙상블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중한 병에 걸려 병원을 결정할 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중요한 임무를 맡길 사람을 정할 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비싼 물건을 살 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/>
              <a:buChar char="ß"/>
            </a:pPr>
            <a:r>
              <a:rPr lang="ko-KR" altLang="en-US" dirty="0">
                <a:sym typeface="Wingdings" pitchFamily="2" charset="2"/>
              </a:rPr>
              <a:t>앙상블 방법</a:t>
            </a:r>
            <a:r>
              <a:rPr lang="en-US" altLang="ko-KR" baseline="30000" dirty="0">
                <a:sym typeface="Wingdings" pitchFamily="2" charset="2"/>
              </a:rPr>
              <a:t>ensemble method</a:t>
            </a:r>
            <a:r>
              <a:rPr lang="ko-KR" altLang="en-US" dirty="0">
                <a:sym typeface="Wingdings" pitchFamily="2" charset="2"/>
              </a:rPr>
              <a:t>이란 여러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전문가로부터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얻은 복수의 의견을 적절한 방법으로 결합하여 좀 더 적합한 의사결정을 하는 접근방법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/>
              <a:buChar char="ß"/>
            </a:pP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기계 학습에서의 앙상블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여러 </a:t>
            </a:r>
            <a:r>
              <a:rPr lang="ko-KR" altLang="en-US" dirty="0" err="1">
                <a:sym typeface="Wingdings" pitchFamily="2" charset="2"/>
              </a:rPr>
              <a:t>예측기가</a:t>
            </a:r>
            <a:r>
              <a:rPr lang="ko-KR" altLang="en-US" dirty="0">
                <a:sym typeface="Wingdings" pitchFamily="2" charset="2"/>
              </a:rPr>
              <a:t> 출력한 복수의 </a:t>
            </a:r>
            <a:r>
              <a:rPr lang="ko-KR" altLang="en-US" dirty="0" err="1">
                <a:sym typeface="Wingdings" pitchFamily="2" charset="2"/>
              </a:rPr>
              <a:t>예측값을</a:t>
            </a:r>
            <a:r>
              <a:rPr lang="ko-KR" altLang="en-US" dirty="0">
                <a:sym typeface="Wingdings" pitchFamily="2" charset="2"/>
              </a:rPr>
              <a:t> 적절한 방법으로 결합하여 더 높은 정확도의 </a:t>
            </a:r>
            <a:r>
              <a:rPr lang="ko-KR" altLang="en-US" dirty="0" err="1">
                <a:sym typeface="Wingdings" pitchFamily="2" charset="2"/>
              </a:rPr>
              <a:t>예측값을</a:t>
            </a:r>
            <a:r>
              <a:rPr lang="ko-KR" altLang="en-US" dirty="0">
                <a:sym typeface="Wingdings" pitchFamily="2" charset="2"/>
              </a:rPr>
              <a:t> 출력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두 가지 문제</a:t>
            </a:r>
            <a:r>
              <a:rPr lang="en-US" altLang="ko-KR" dirty="0">
                <a:sym typeface="Wingdings" pitchFamily="2" charset="2"/>
              </a:rPr>
              <a:t>: </a:t>
            </a:r>
            <a:r>
              <a:rPr lang="ko-KR" altLang="en-US" dirty="0">
                <a:sym typeface="Wingdings" pitchFamily="2" charset="2"/>
              </a:rPr>
              <a:t>앙상블 생성과 앙상블 결합</a:t>
            </a:r>
            <a:endParaRPr lang="en-US" altLang="ko-KR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8064896" cy="2239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동기와 원리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12.1.1 </a:t>
            </a:r>
            <a:r>
              <a:rPr lang="ko-KR" altLang="en-US" dirty="0"/>
              <a:t>앙상블을 사용하는 이유</a:t>
            </a:r>
            <a:endParaRPr lang="en-US" altLang="ko-KR" dirty="0"/>
          </a:p>
          <a:p>
            <a:r>
              <a:rPr lang="en-US" altLang="ko-KR" dirty="0"/>
              <a:t>12.1.2 </a:t>
            </a:r>
            <a:r>
              <a:rPr lang="ko-KR" altLang="en-US" dirty="0"/>
              <a:t>요소 분류기의 다양성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앙상블을 사용하는 이유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나쁜 운을 피할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성능 향상을 꾀할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양에 따른 어려움을 극복할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질에 따른 어려움을 극복할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다중 센서 시스템에 효과적이다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점진 학습이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8559674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요소 분류기의 다양성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다양성의 중요성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틀리는 샘플이 다를수록 다양하다고 말함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요소 분류기가 비슷하면 앙상블 효과가 적음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극단적으로 모두 같다면 효과 전무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다양성 척도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(12.1)</a:t>
                </a:r>
                <a:r>
                  <a:rPr lang="ko-KR" altLang="en-US" dirty="0"/>
                  <a:t>은 여러 척도 중 하나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ko-KR" altLang="en-US" dirty="0"/>
                  <a:t>은 샘플의 개수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ko-KR" altLang="en-US" dirty="0"/>
                  <a:t>는 분류기의 개수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dirty="0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altLang="ko-KR" b="0" i="1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샘플을 맞춘 분류기의 개수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6921202" cy="103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80456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요소 분류기의 다양성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7245951" cy="5607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64845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요소 분류기의 다양성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요소 분류기를 만드는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재샘플링</a:t>
            </a:r>
            <a:r>
              <a:rPr lang="en-US" altLang="ko-KR" baseline="30000" dirty="0"/>
              <a:t>resampling</a:t>
            </a:r>
            <a:r>
              <a:rPr lang="ko-KR" altLang="en-US" baseline="30000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훈련집합에서 일정 비율을 임의로 선택하는 일을 여러 번 반복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배깅과</a:t>
            </a:r>
            <a:r>
              <a:rPr lang="ko-KR" altLang="en-US" dirty="0"/>
              <a:t> </a:t>
            </a:r>
            <a:r>
              <a:rPr lang="ko-KR" altLang="en-US" dirty="0" err="1"/>
              <a:t>부스팅</a:t>
            </a:r>
            <a:r>
              <a:rPr lang="en-US" altLang="ko-KR" dirty="0"/>
              <a:t>(12.2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부분 공간</a:t>
            </a:r>
            <a:r>
              <a:rPr lang="en-US" altLang="ko-KR" baseline="30000" dirty="0"/>
              <a:t>subspace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원래 특징 공간에서 일부를 임의로 선택하는 일을 여러 번 반복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랜덤 </a:t>
            </a:r>
            <a:r>
              <a:rPr lang="ko-KR" altLang="en-US" dirty="0" err="1"/>
              <a:t>포리스트</a:t>
            </a:r>
            <a:r>
              <a:rPr lang="en-US" altLang="ko-KR" dirty="0"/>
              <a:t>(12.3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68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지도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학습과 비지도 학습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지금까지는 훈련집합으로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/>
                  <a:t>가 주어지는 지도 학습</a:t>
                </a:r>
                <a:r>
                  <a:rPr lang="en-US" altLang="ko-KR" baseline="30000" dirty="0"/>
                  <a:t>supervised learning</a:t>
                </a:r>
              </a:p>
              <a:p>
                <a:pPr lvl="1"/>
                <a:r>
                  <a:rPr lang="en-US" altLang="ko-KR" dirty="0"/>
                  <a:t>6</a:t>
                </a:r>
                <a:r>
                  <a:rPr lang="ko-KR" altLang="en-US" dirty="0"/>
                  <a:t>장은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주어지는 비지도 학습</a:t>
                </a:r>
                <a:r>
                  <a:rPr lang="en-US" altLang="ko-KR" baseline="30000" dirty="0"/>
                  <a:t>unsupervised learning</a:t>
                </a:r>
                <a:endParaRPr lang="en-US" altLang="ko-KR" dirty="0"/>
              </a:p>
              <a:p>
                <a:r>
                  <a:rPr lang="ko-KR" altLang="en-US" dirty="0"/>
                  <a:t>다양한 응용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맞춤 광고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차원 축소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압축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데이터 가시화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특징 추출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생성 모델 구축 등</a:t>
                </a:r>
                <a:endParaRPr lang="en-US" altLang="ko-KR" dirty="0"/>
              </a:p>
              <a:p>
                <a:r>
                  <a:rPr lang="ko-KR" altLang="en-US" dirty="0"/>
                  <a:t>현대 기계 학습에서 더욱 중요해짐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친밀도 전파 알고리즘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55" y="2364089"/>
            <a:ext cx="7300090" cy="415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98" y="994008"/>
            <a:ext cx="7331278" cy="1376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16016" y="2780928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라인 </a:t>
            </a:r>
            <a:r>
              <a:rPr lang="en-US" altLang="ko-KR" sz="1600" dirty="0">
                <a:solidFill>
                  <a:srgbClr val="0000FF"/>
                </a:solidFill>
              </a:rPr>
              <a:t>9&amp;13</a:t>
            </a:r>
            <a:r>
              <a:rPr lang="ko-KR" altLang="en-US" sz="1600" dirty="0">
                <a:solidFill>
                  <a:srgbClr val="0000FF"/>
                </a:solidFill>
              </a:rPr>
              <a:t>은 </a:t>
            </a:r>
            <a:r>
              <a:rPr lang="ko-KR" altLang="en-US" sz="1600" dirty="0" err="1">
                <a:solidFill>
                  <a:srgbClr val="0000FF"/>
                </a:solidFill>
              </a:rPr>
              <a:t>진자</a:t>
            </a:r>
            <a:r>
              <a:rPr lang="ko-KR" altLang="en-US" sz="1600" dirty="0">
                <a:solidFill>
                  <a:srgbClr val="0000FF"/>
                </a:solidFill>
              </a:rPr>
              <a:t> 현상을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ko-KR" altLang="en-US" sz="1600" dirty="0">
                <a:solidFill>
                  <a:srgbClr val="0000FF"/>
                </a:solidFill>
              </a:rPr>
              <a:t>방지하기 위해 </a:t>
            </a:r>
            <a:r>
              <a:rPr lang="ko-KR" altLang="en-US" sz="1600" dirty="0" err="1">
                <a:solidFill>
                  <a:srgbClr val="0000FF"/>
                </a:solidFill>
              </a:rPr>
              <a:t>댐핑</a:t>
            </a:r>
            <a:r>
              <a:rPr lang="ko-KR" altLang="en-US" sz="1600" dirty="0">
                <a:solidFill>
                  <a:srgbClr val="0000FF"/>
                </a:solidFill>
              </a:rPr>
              <a:t> 인자 적용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6056" y="5733256"/>
            <a:ext cx="1944216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자신의 자가 친밀도가 최고이면 군집 대표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27984" y="6021288"/>
            <a:ext cx="648072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51832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재샘플링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resampling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기법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12.2.1 </a:t>
            </a:r>
            <a:r>
              <a:rPr lang="ko-KR" altLang="en-US" dirty="0" err="1"/>
              <a:t>배깅</a:t>
            </a:r>
            <a:endParaRPr lang="en-US" altLang="ko-KR" dirty="0"/>
          </a:p>
          <a:p>
            <a:r>
              <a:rPr lang="en-US" altLang="ko-KR" dirty="0"/>
              <a:t>12.2.2 </a:t>
            </a:r>
            <a:r>
              <a:rPr lang="ko-KR" altLang="en-US" dirty="0" err="1"/>
              <a:t>부스팅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5918321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배깅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bagging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배깅</a:t>
            </a:r>
            <a:endParaRPr lang="en-US" altLang="ko-KR" dirty="0"/>
          </a:p>
          <a:p>
            <a:pPr lvl="1"/>
            <a:r>
              <a:rPr lang="ko-KR" altLang="en-US" dirty="0"/>
              <a:t>모델 선택 문제를 푸는 부트스트랩</a:t>
            </a:r>
            <a:r>
              <a:rPr lang="en-US" altLang="ko-KR" dirty="0"/>
              <a:t>(1</a:t>
            </a:r>
            <a:r>
              <a:rPr lang="ko-KR" altLang="en-US" dirty="0"/>
              <a:t>장의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1-4])</a:t>
            </a:r>
            <a:r>
              <a:rPr lang="ko-KR" altLang="en-US" dirty="0"/>
              <a:t> 아이디어를 앙상블 생성에 적용</a:t>
            </a:r>
            <a:endParaRPr lang="en-US" altLang="ko-KR" dirty="0"/>
          </a:p>
          <a:p>
            <a:pPr lvl="1"/>
            <a:r>
              <a:rPr lang="ko-KR" altLang="en-US" dirty="0"/>
              <a:t>이름도 부트스트랩을 변형한 </a:t>
            </a:r>
            <a:r>
              <a:rPr lang="en-US" altLang="ko-KR" b="1" dirty="0"/>
              <a:t>b</a:t>
            </a:r>
            <a:r>
              <a:rPr lang="en-US" altLang="ko-KR" dirty="0"/>
              <a:t>ootstrap </a:t>
            </a:r>
            <a:r>
              <a:rPr lang="en-US" altLang="ko-KR" b="1" dirty="0"/>
              <a:t>agg</a:t>
            </a:r>
            <a:r>
              <a:rPr lang="en-US" altLang="ko-KR" dirty="0"/>
              <a:t>regat</a:t>
            </a:r>
            <a:r>
              <a:rPr lang="en-US" altLang="ko-KR" b="1" dirty="0"/>
              <a:t>ing</a:t>
            </a:r>
            <a:r>
              <a:rPr lang="ko-KR" altLang="en-US" dirty="0"/>
              <a:t>에서 유래</a:t>
            </a:r>
            <a:endParaRPr lang="en-US" altLang="ko-KR" dirty="0"/>
          </a:p>
          <a:p>
            <a:pPr lvl="1"/>
            <a:r>
              <a:rPr lang="ko-KR" altLang="en-US" dirty="0"/>
              <a:t>요소 분류기로 </a:t>
            </a:r>
            <a:r>
              <a:rPr lang="en-US" altLang="ko-KR" i="1" dirty="0"/>
              <a:t>k</a:t>
            </a:r>
            <a:r>
              <a:rPr lang="en-US" altLang="ko-KR" dirty="0"/>
              <a:t>-NN, SVM, </a:t>
            </a:r>
            <a:r>
              <a:rPr lang="ko-KR" altLang="en-US" dirty="0"/>
              <a:t>신경망처럼 안정적인 분류기보다 트리 분류기처럼 불안정한 분류기를 사용할 때 보다 효과적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5623"/>
            <a:ext cx="6555669" cy="3823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218612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부스팅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boosting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 err="1"/>
                  <a:t>부스팅</a:t>
                </a:r>
                <a:r>
                  <a:rPr lang="en-US" altLang="ko-KR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배깅은</a:t>
                </a:r>
                <a:r>
                  <a:rPr lang="ko-KR" altLang="en-US" dirty="0"/>
                  <a:t> 가능한 한 분류기가 독립적이게 만듦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⟺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 err="1"/>
                  <a:t>부스팅은</a:t>
                </a:r>
                <a:r>
                  <a:rPr lang="ko-KR" altLang="en-US" dirty="0"/>
                  <a:t> 서로 연관성을 가지도록 만듦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부스팅은</a:t>
                </a:r>
                <a:r>
                  <a:rPr lang="ko-KR" altLang="en-US" dirty="0"/>
                  <a:t> </a:t>
                </a:r>
                <a:r>
                  <a:rPr lang="en-US" altLang="ko-KR" i="1" dirty="0"/>
                  <a:t>t</a:t>
                </a:r>
                <a:r>
                  <a:rPr lang="ko-KR" altLang="en-US" dirty="0"/>
                  <a:t>번째 분류기 </a:t>
                </a:r>
                <a:r>
                  <a:rPr lang="en-US" altLang="ko-KR" i="1" dirty="0" err="1"/>
                  <a:t>c</a:t>
                </a:r>
                <a:r>
                  <a:rPr lang="en-US" altLang="ko-KR" i="1" baseline="-25000" dirty="0" err="1"/>
                  <a:t>t</a:t>
                </a:r>
                <a:r>
                  <a:rPr lang="ko-KR" altLang="en-US" dirty="0"/>
                  <a:t>가 맞춘 샘플과 틀린 샘플로 구분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맞춘 샘플은 인식이 가능하므로 가중치를 낮추고 틀린 샘플은 여전히 까다로운 상대이므로 가중치를 높임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다음 분류기 </a:t>
                </a:r>
                <a:r>
                  <a:rPr lang="en-US" altLang="ko-KR" i="1" dirty="0"/>
                  <a:t>c</a:t>
                </a:r>
                <a:r>
                  <a:rPr lang="en-US" altLang="ko-KR" i="1" baseline="-25000" dirty="0"/>
                  <a:t>t</a:t>
                </a:r>
                <a:r>
                  <a:rPr lang="en-US" altLang="ko-KR" baseline="-25000" dirty="0"/>
                  <a:t>+1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가중치가 높은 샘플을 잘 맞히도록 학습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메타 알고리즘이므로 구체적인 구현 방법은 여럿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err="1"/>
                  <a:t>AdaBoost</a:t>
                </a:r>
                <a:r>
                  <a:rPr lang="ko-KR" altLang="en-US" dirty="0"/>
                  <a:t>가 가장 널리 쓰임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2516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부스팅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75607"/>
            <a:ext cx="6624736" cy="5657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297615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부스팅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 12-2] </a:t>
            </a:r>
            <a:r>
              <a:rPr lang="ko-KR" altLang="en-US" dirty="0"/>
              <a:t>부연 설명</a:t>
            </a:r>
            <a:endParaRPr lang="en-US" altLang="ko-KR" dirty="0"/>
          </a:p>
          <a:p>
            <a:pPr lvl="1"/>
            <a:r>
              <a:rPr lang="ko-KR" altLang="en-US" dirty="0"/>
              <a:t>가중치 관리</a:t>
            </a:r>
            <a:endParaRPr lang="en-US" altLang="ko-KR" dirty="0"/>
          </a:p>
          <a:p>
            <a:pPr lvl="2"/>
            <a:r>
              <a:rPr lang="ko-KR" altLang="en-US" dirty="0"/>
              <a:t>라인 </a:t>
            </a:r>
            <a:r>
              <a:rPr lang="en-US" altLang="ko-KR" dirty="0"/>
              <a:t>3</a:t>
            </a:r>
            <a:r>
              <a:rPr lang="ko-KR" altLang="en-US" dirty="0"/>
              <a:t>에서 동일 가중치를 부여하고 출발</a:t>
            </a:r>
            <a:endParaRPr lang="en-US" altLang="ko-KR" dirty="0"/>
          </a:p>
          <a:p>
            <a:pPr lvl="2"/>
            <a:r>
              <a:rPr lang="ko-KR" altLang="en-US" dirty="0"/>
              <a:t>라인 </a:t>
            </a:r>
            <a:r>
              <a:rPr lang="en-US" altLang="ko-KR" dirty="0"/>
              <a:t>11~13</a:t>
            </a:r>
            <a:r>
              <a:rPr lang="ko-KR" altLang="en-US" dirty="0"/>
              <a:t>은 맞힌 샘플은 가중치를 줄이고</a:t>
            </a:r>
            <a:r>
              <a:rPr lang="en-US" altLang="ko-KR" dirty="0"/>
              <a:t>, </a:t>
            </a:r>
            <a:r>
              <a:rPr lang="ko-KR" altLang="en-US" dirty="0"/>
              <a:t>틀린 샘플은 높임</a:t>
            </a:r>
            <a:endParaRPr lang="en-US" altLang="ko-KR" dirty="0"/>
          </a:p>
          <a:p>
            <a:pPr lvl="1"/>
            <a:r>
              <a:rPr lang="ko-KR" altLang="en-US" dirty="0"/>
              <a:t>가중치를 고려한 학습</a:t>
            </a:r>
            <a:endParaRPr lang="en-US" altLang="ko-KR" dirty="0"/>
          </a:p>
          <a:p>
            <a:pPr lvl="2"/>
            <a:r>
              <a:rPr lang="ko-KR" altLang="en-US" dirty="0" err="1"/>
              <a:t>재샘플링을</a:t>
            </a:r>
            <a:r>
              <a:rPr lang="ko-KR" altLang="en-US" dirty="0"/>
              <a:t> 이용한 방법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목적함수를 다시 정의하는 방법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6~8</a:t>
            </a:r>
            <a:r>
              <a:rPr lang="ko-KR" altLang="en-US" dirty="0"/>
              <a:t>의 </a:t>
            </a:r>
            <a:r>
              <a:rPr lang="ko-KR" altLang="en-US" dirty="0" err="1"/>
              <a:t>오류율</a:t>
            </a:r>
            <a:r>
              <a:rPr lang="ko-KR" altLang="en-US" dirty="0"/>
              <a:t> 계산에서도 가중치 고려</a:t>
            </a:r>
            <a:endParaRPr lang="en-US" altLang="ko-KR" dirty="0"/>
          </a:p>
          <a:p>
            <a:pPr lvl="1"/>
            <a:r>
              <a:rPr lang="ko-KR" altLang="en-US" dirty="0"/>
              <a:t>라인 </a:t>
            </a:r>
            <a:r>
              <a:rPr lang="en-US" altLang="ko-KR" dirty="0"/>
              <a:t>10</a:t>
            </a:r>
            <a:r>
              <a:rPr lang="ko-KR" altLang="en-US" dirty="0"/>
              <a:t>은 요소 분류기의 신뢰도 계산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38" y="3068960"/>
            <a:ext cx="7924006" cy="1096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17" y="4733858"/>
            <a:ext cx="5688632" cy="780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42368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트리와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12.3.1 </a:t>
            </a:r>
            <a:r>
              <a:rPr lang="ko-KR" altLang="en-US" dirty="0"/>
              <a:t>결정 트리</a:t>
            </a:r>
            <a:endParaRPr lang="en-US" altLang="ko-KR" dirty="0"/>
          </a:p>
          <a:p>
            <a:r>
              <a:rPr lang="en-US" altLang="ko-KR" dirty="0"/>
              <a:t>12.3.2 </a:t>
            </a:r>
            <a:r>
              <a:rPr lang="ko-KR" altLang="en-US" dirty="0"/>
              <a:t>랜덤 </a:t>
            </a:r>
            <a:r>
              <a:rPr lang="ko-KR" altLang="en-US" dirty="0" err="1"/>
              <a:t>포리스트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21712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decision tree 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결정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트리는</a:t>
                </a:r>
                <a:r>
                  <a:rPr lang="ko-KR" altLang="en-US" dirty="0"/>
                  <a:t> 스무고개와 비슷한 원리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스무고개 예</a:t>
                </a:r>
                <a:r>
                  <a:rPr lang="en-US" altLang="ko-KR" dirty="0"/>
                  <a:t>) </a:t>
                </a:r>
                <a:r>
                  <a:rPr lang="ko-KR" altLang="ko-KR" dirty="0"/>
                  <a:t>생물인가요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예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식물인가요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아니오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뭍에 사나요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아니오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바다에 사나요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예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영리한가요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예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답은 돌고래죠</a:t>
                </a:r>
                <a:r>
                  <a:rPr lang="en-US" altLang="ko-KR" dirty="0"/>
                  <a:t>?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groupChr>
                          <m:groupChrPr>
                            <m:chr m:val="→"/>
                            <m:vertJc m:val="bot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ko-KR" altLang="ko-KR">
                                <a:latin typeface="Cambria Math"/>
                              </a:rPr>
                              <m:t>예</m:t>
                            </m:r>
                          </m:e>
                        </m:groupChr>
                      </m:e>
                    </m:box>
                  </m:oMath>
                </a14:m>
                <a:r>
                  <a:rPr lang="en-US" altLang="ko-KR" dirty="0"/>
                  <a:t> </a:t>
                </a:r>
                <a:r>
                  <a:rPr lang="ko-KR" altLang="ko-KR" dirty="0"/>
                  <a:t>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결정 </a:t>
                </a:r>
                <a:r>
                  <a:rPr lang="ko-KR" altLang="en-US" dirty="0" err="1"/>
                  <a:t>트리는</a:t>
                </a:r>
                <a:r>
                  <a:rPr lang="ko-KR" altLang="en-US" dirty="0"/>
                  <a:t> 알고리즘이 질문을 만들어야 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질문은 훈련집합을 이용하여 만듦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 err="1"/>
                  <a:t>노드에서의</a:t>
                </a:r>
                <a:r>
                  <a:rPr lang="ko-KR" altLang="en-US" dirty="0"/>
                  <a:t> 질문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&lt;</m:t>
                    </m:r>
                    <m:r>
                      <a:rPr lang="ko-KR" altLang="en-US" b="0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/>
                  <a:t>?</a:t>
                </a:r>
                <a:r>
                  <a:rPr lang="ko-KR" altLang="en-US" dirty="0"/>
                  <a:t>은 어느 쪽으로 분기할지 결정하는 데 사용하는 질문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r="-8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42" y="3861048"/>
            <a:ext cx="3361358" cy="235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265837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질문을 만드는 과정</a:t>
            </a:r>
            <a:endParaRPr lang="en-US" altLang="ko-KR" dirty="0"/>
          </a:p>
          <a:p>
            <a:pPr lvl="1"/>
            <a:r>
              <a:rPr lang="ko-KR" altLang="en-US" dirty="0"/>
              <a:t>①가능한 모든 후보 질문 생성 </a:t>
            </a:r>
            <a:r>
              <a:rPr lang="en-US" altLang="ko-KR" dirty="0">
                <a:sym typeface="Wingdings" pitchFamily="2" charset="2"/>
              </a:rPr>
              <a:t> ②</a:t>
            </a:r>
            <a:r>
              <a:rPr lang="ko-KR" altLang="en-US" dirty="0">
                <a:sym typeface="Wingdings" pitchFamily="2" charset="2"/>
              </a:rPr>
              <a:t>최적 질문 선택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훈련집합을 이용함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>
                <a:sym typeface="Wingdings" pitchFamily="2" charset="2"/>
              </a:rPr>
              <a:t>후보 질문 생성 </a:t>
            </a: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예제 </a:t>
            </a:r>
            <a:r>
              <a:rPr lang="en-US" altLang="ko-KR" dirty="0">
                <a:sym typeface="Wingdings" pitchFamily="2" charset="2"/>
              </a:rPr>
              <a:t>12-2]</a:t>
            </a:r>
            <a:endParaRPr lang="en-US" altLang="ko-KR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60" y="2492896"/>
            <a:ext cx="820489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51558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04623"/>
            <a:ext cx="8149732" cy="1734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25056"/>
            <a:ext cx="8149732" cy="15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65501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최적 질문을 선택하는 데 사용할 불순도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불순도</a:t>
                </a:r>
                <a:r>
                  <a:rPr lang="en-US" altLang="ko-KR" baseline="30000" dirty="0"/>
                  <a:t>impurity</a:t>
                </a:r>
                <a:r>
                  <a:rPr lang="ko-KR" altLang="en-US" dirty="0"/>
                  <a:t>는 레이블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정보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를 가지고 측정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세 가지 불순도 척도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𝑘</m:t>
                    </m:r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에서 부류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가 발생할 확률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에서 부류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의 샘플 수를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𝕐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의 전체 샘플 수로 나누어 계산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3356992"/>
            <a:ext cx="7176095" cy="253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079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</p:spPr>
            <p:txBody>
              <a:bodyPr/>
              <a:lstStyle/>
              <a:p>
                <a:r>
                  <a:rPr lang="en-US" altLang="ko-KR" dirty="0"/>
                  <a:t>6.4.1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</a:t>
                </a:r>
                <a:endParaRPr lang="en-US" altLang="ko-KR" dirty="0"/>
              </a:p>
              <a:p>
                <a:r>
                  <a:rPr lang="en-US" altLang="ko-KR" dirty="0"/>
                  <a:t>6.4.2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r>
                  <a:rPr lang="en-US" altLang="ko-KR" dirty="0"/>
                  <a:t>6.4.3 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밀도 추정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어떤 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에서 데이터가 발생할 확률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즉 확률분포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예를 들어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6-8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&gt;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/>
                            <a:ea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4896544" cy="5688632"/>
              </a:xfrm>
              <a:blipFill rotWithShape="1">
                <a:blip r:embed="rId2"/>
                <a:stretch>
                  <a:fillRect l="-9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96952"/>
            <a:ext cx="3278964" cy="321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924212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0" y="1268760"/>
            <a:ext cx="8325371" cy="455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83397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최적 질문 선택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질문은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𝑇𝑙𝑒𝑓𝑡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ko-KR" altLang="en-US" dirty="0"/>
                  <a:t>로 나누는데 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12-1]), </a:t>
                </a:r>
                <a:r>
                  <a:rPr lang="ko-KR" altLang="en-US" dirty="0" err="1"/>
                  <a:t>불순도를</a:t>
                </a:r>
                <a:r>
                  <a:rPr lang="ko-KR" altLang="en-US" dirty="0"/>
                  <a:t> 많이 낮출수록 좋은 질문임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불순도를</a:t>
                </a:r>
                <a:r>
                  <a:rPr lang="ko-KR" altLang="en-US" dirty="0"/>
                  <a:t> 낮추는 정도는 불순도 감소량으로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7760171" cy="1032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149080"/>
            <a:ext cx="7616155" cy="846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28659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333165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94042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학습 알고리즘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6696744" cy="525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6380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12-3]</a:t>
                </a:r>
                <a:r>
                  <a:rPr lang="ko-KR" altLang="en-US" dirty="0"/>
                  <a:t>의 부연 설명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라인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의 멈춤 조건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에 속한 샘플이 모두 같은 부류이면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𝑇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잎 </a:t>
                </a:r>
                <a:r>
                  <a:rPr lang="ko-KR" altLang="en-US" dirty="0" err="1"/>
                  <a:t>노드로</a:t>
                </a:r>
                <a:r>
                  <a:rPr lang="ko-KR" altLang="en-US" dirty="0"/>
                  <a:t> 만들고 멈춤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이처럼 완전 동질일 때만 멈추면 과잉적합</a:t>
                </a:r>
                <a:r>
                  <a:rPr lang="en-US" altLang="ko-KR" dirty="0">
                    <a:sym typeface="Wingdings" pitchFamily="2" charset="2"/>
                  </a:rPr>
                  <a:t>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12-3(a)]</a:t>
                </a:r>
                <a:r>
                  <a:rPr lang="ko-KR" altLang="en-US" dirty="0">
                    <a:sym typeface="Wingdings" pitchFamily="2" charset="2"/>
                  </a:rPr>
                  <a:t>의 예시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12-3(b)]</a:t>
                </a:r>
                <a:r>
                  <a:rPr lang="ko-KR" altLang="en-US" dirty="0"/>
                  <a:t>는 멈춤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조건을 완화하여 과잉적합 회피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다음 조건을 </a:t>
                </a:r>
                <a:r>
                  <a:rPr lang="en-US" altLang="ko-KR" dirty="0"/>
                  <a:t>and 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or</a:t>
                </a:r>
                <a:r>
                  <a:rPr lang="ko-KR" altLang="en-US" dirty="0"/>
                  <a:t>로 결합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r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232900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5940660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338108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76" y="980728"/>
            <a:ext cx="6088987" cy="5592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637332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알고리즘 </a:t>
                </a:r>
                <a:r>
                  <a:rPr lang="en-US" altLang="ko-KR" dirty="0"/>
                  <a:t>12-3]</a:t>
                </a:r>
                <a:r>
                  <a:rPr lang="ko-KR" altLang="en-US" dirty="0"/>
                  <a:t>의 부연 설명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잎 </a:t>
                </a:r>
                <a:r>
                  <a:rPr lang="ko-KR" altLang="en-US" dirty="0" err="1"/>
                  <a:t>노드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ko-KR" altLang="en-US" dirty="0"/>
                  <a:t>에 부류 정보를 할당하는 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라인 </a:t>
                </a:r>
                <a:r>
                  <a:rPr lang="en-US" altLang="ko-KR" dirty="0"/>
                  <a:t>5)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𝕏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샘플 부류를 조사하여 빈도가 가장 높은 부류로 결정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또는 빈도수에 따라 확률분포 부여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예를 들어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12-3(b)]</a:t>
                </a:r>
                <a:r>
                  <a:rPr lang="ko-KR" altLang="en-US" dirty="0"/>
                  <a:t>에 있는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altLang="ko-KR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ko-KR" altLang="en-US" dirty="0"/>
                  <a:t>의 왼쪽 자식에게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파랑부류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7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b="0" i="1" smtClean="0">
                            <a:latin typeface="Cambria Math"/>
                          </a:rPr>
                          <m:t>빨강</m:t>
                        </m:r>
                        <m:r>
                          <a:rPr lang="ko-KR" altLang="en-US" i="1">
                            <a:latin typeface="Cambria Math"/>
                          </a:rPr>
                          <m:t>부류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/>
                          </a:rPr>
                          <m:t>7</m:t>
                        </m:r>
                      </m:den>
                    </m:f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부여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가지 성능 향상 기법들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트기 크기를 줄여주는 가지치기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손실 특징을 처리하는 대리 분기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여러 특징을 결합하여 질문을 만드는 기법 등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r="-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36086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예측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노드에서의</a:t>
            </a:r>
            <a:r>
              <a:rPr lang="ko-KR" altLang="en-US" dirty="0"/>
              <a:t> 질문이 단순한 연산이고 질문의 개수가 </a:t>
            </a:r>
            <a:r>
              <a:rPr lang="ko-KR" altLang="en-US" dirty="0" err="1"/>
              <a:t>트리의</a:t>
            </a:r>
            <a:r>
              <a:rPr lang="ko-KR" altLang="en-US" dirty="0"/>
              <a:t> 최대 깊이를 넘지 않기 때문에 무척 빠르게 작동함  </a:t>
            </a: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15006"/>
            <a:ext cx="48196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66801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결정 트리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결정 </a:t>
            </a:r>
            <a:r>
              <a:rPr lang="ko-KR" altLang="en-US" dirty="0" err="1"/>
              <a:t>트리의</a:t>
            </a:r>
            <a:r>
              <a:rPr lang="ko-KR" altLang="en-US" dirty="0"/>
              <a:t>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계량 데이터뿐 아니라 </a:t>
            </a:r>
            <a:r>
              <a:rPr lang="ko-KR" altLang="en-US" dirty="0" err="1"/>
              <a:t>비계량</a:t>
            </a:r>
            <a:r>
              <a:rPr lang="ko-KR" altLang="en-US" dirty="0"/>
              <a:t> 데이터도 다룰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 결과의 해석 가능성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왜 이런 분류 결과를 냈는지 사용자에게 설명할 수 있음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대출 거부 판정에 대한  이유를 설명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불안정한 분류기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일반적으로 단점이지만</a:t>
            </a:r>
            <a:r>
              <a:rPr lang="en-US" altLang="ko-KR" dirty="0"/>
              <a:t>, </a:t>
            </a:r>
            <a:r>
              <a:rPr lang="ko-KR" altLang="en-US" dirty="0" err="1"/>
              <a:t>배깅에서는</a:t>
            </a:r>
            <a:r>
              <a:rPr lang="ko-KR" altLang="en-US" dirty="0"/>
              <a:t> 유용한 특성으로 작용함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20085742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r>
              <a:rPr lang="en-US" altLang="ko-KR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random forest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결정 </a:t>
            </a:r>
            <a:r>
              <a:rPr lang="ko-KR" altLang="en-US" dirty="0" err="1"/>
              <a:t>트리의</a:t>
            </a:r>
            <a:r>
              <a:rPr lang="ko-KR" altLang="en-US" dirty="0"/>
              <a:t> 낮은 성능</a:t>
            </a:r>
            <a:endParaRPr lang="en-US" altLang="ko-KR" dirty="0"/>
          </a:p>
          <a:p>
            <a:pPr lvl="1"/>
            <a:r>
              <a:rPr lang="ko-KR" altLang="en-US" dirty="0"/>
              <a:t>신경망이나 </a:t>
            </a:r>
            <a:r>
              <a:rPr lang="en-US" altLang="ko-KR" dirty="0"/>
              <a:t>SVM </a:t>
            </a:r>
            <a:r>
              <a:rPr lang="ko-KR" altLang="en-US" dirty="0"/>
              <a:t>등에 비해 정확도가 낮다는 결정적인 약점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/>
              <a:t>주로 앙상블의 요소 분류기로 사용</a:t>
            </a:r>
            <a:endParaRPr lang="en-US" altLang="ko-KR" dirty="0"/>
          </a:p>
          <a:p>
            <a:pPr lvl="1"/>
            <a:r>
              <a:rPr lang="ko-KR" altLang="en-US" dirty="0"/>
              <a:t>랜덤 </a:t>
            </a:r>
            <a:r>
              <a:rPr lang="ko-KR" altLang="en-US" dirty="0" err="1"/>
              <a:t>포리스트라는</a:t>
            </a:r>
            <a:r>
              <a:rPr lang="ko-KR" altLang="en-US" dirty="0"/>
              <a:t> 앙상블 기법이 가장 널리 사용됨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랜덤 </a:t>
            </a:r>
            <a:r>
              <a:rPr lang="ko-KR" altLang="en-US" dirty="0" err="1"/>
              <a:t>포리스트</a:t>
            </a:r>
            <a:endParaRPr lang="en-US" altLang="ko-KR" dirty="0"/>
          </a:p>
          <a:p>
            <a:pPr lvl="1"/>
            <a:r>
              <a:rPr lang="ko-KR" altLang="en-US" dirty="0"/>
              <a:t>결정 </a:t>
            </a:r>
            <a:r>
              <a:rPr lang="ko-KR" altLang="en-US" dirty="0" err="1"/>
              <a:t>트리를</a:t>
            </a:r>
            <a:r>
              <a:rPr lang="ko-KR" altLang="en-US" dirty="0"/>
              <a:t> </a:t>
            </a:r>
            <a:r>
              <a:rPr lang="ko-KR" altLang="en-US" dirty="0" err="1"/>
              <a:t>배깅으로</a:t>
            </a:r>
            <a:r>
              <a:rPr lang="ko-KR" altLang="en-US" dirty="0"/>
              <a:t> 결합</a:t>
            </a:r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24944"/>
            <a:ext cx="707550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697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히스토그램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특징 공간을 칸의 집합으로 분할한 다음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칸에 있는 샘플의 빈도를 세어 식 </a:t>
                </a:r>
                <a:r>
                  <a:rPr lang="en-US" altLang="ko-KR" dirty="0"/>
                  <a:t>(6.7)</a:t>
                </a:r>
                <a:r>
                  <a:rPr lang="ko-KR" altLang="en-US" dirty="0"/>
                  <a:t>로 추정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  <m:r>
                          <a:rPr lang="en-US" altLang="ko-KR" i="1">
                            <a:latin typeface="Cambria Math"/>
                          </a:rPr>
                          <m:t>=+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num>
                      <m:den>
                        <m:r>
                          <a:rPr lang="en-US" altLang="ko-KR" b="0" i="1" smtClean="0">
                            <a:latin typeface="Cambria Math"/>
                          </a:rPr>
                          <m:t>80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=0.05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문제점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매끄럽지 못하고 계단 모양을 띠는 확률밀도함수가 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칸의 크기와 위치에 민감함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36912"/>
            <a:ext cx="5667003" cy="589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38536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알고리즘</a:t>
            </a:r>
            <a:r>
              <a:rPr lang="en-US" altLang="ko-KR" dirty="0"/>
              <a:t> 12-5]</a:t>
            </a:r>
            <a:r>
              <a:rPr lang="ko-KR" altLang="en-US" dirty="0"/>
              <a:t>의 부연 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5</a:t>
            </a:r>
            <a:r>
              <a:rPr lang="ko-KR" altLang="en-US" dirty="0"/>
              <a:t>에서 임의 </a:t>
            </a:r>
            <a:r>
              <a:rPr lang="ko-KR" altLang="en-US" dirty="0" err="1"/>
              <a:t>샘플링하므로</a:t>
            </a:r>
            <a:r>
              <a:rPr lang="ko-KR" altLang="en-US" dirty="0"/>
              <a:t> 요소 분류기는 독립성을 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라인 </a:t>
            </a:r>
            <a:r>
              <a:rPr lang="en-US" altLang="ko-KR" dirty="0"/>
              <a:t>6</a:t>
            </a:r>
            <a:r>
              <a:rPr lang="ko-KR" altLang="en-US" dirty="0"/>
              <a:t>은 독립성을 강화하려고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12-3]</a:t>
            </a:r>
            <a:r>
              <a:rPr lang="ko-KR" altLang="en-US" dirty="0"/>
              <a:t>의 수정 버전을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결정 </a:t>
            </a:r>
            <a:r>
              <a:rPr lang="ko-KR" altLang="en-US" dirty="0" err="1"/>
              <a:t>트리의</a:t>
            </a:r>
            <a:r>
              <a:rPr lang="ko-KR" altLang="en-US" dirty="0"/>
              <a:t> 성능을 희생하는 대신 앙상블의 독립성을 강화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특징 각각의 중요도까지 측정 가능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특징 분석 또는 선택에 사용</a:t>
            </a:r>
            <a:endParaRPr lang="en-US" altLang="ko-K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24944"/>
            <a:ext cx="6644769" cy="178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3812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랜덤 </a:t>
            </a:r>
            <a:r>
              <a:rPr lang="ko-KR" altLang="en-US" dirty="0" err="1"/>
              <a:t>포리스트의</a:t>
            </a:r>
            <a:r>
              <a:rPr lang="ko-KR" altLang="en-US" dirty="0"/>
              <a:t> 성공적인 활용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키넥트</a:t>
            </a:r>
            <a:r>
              <a:rPr lang="ko-KR" altLang="en-US" dirty="0"/>
              <a:t> 센서로 획득한 </a:t>
            </a:r>
            <a:r>
              <a:rPr lang="en-US" altLang="ko-KR" dirty="0"/>
              <a:t>RGBD </a:t>
            </a:r>
            <a:r>
              <a:rPr lang="ko-KR" altLang="en-US" dirty="0"/>
              <a:t>영상을 분석하여 사람의 자세를 추정하는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깊이 영상을 신체 부위로 분할하는 단계에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랜덤 </a:t>
            </a:r>
            <a:r>
              <a:rPr lang="ko-KR" altLang="en-US" dirty="0" err="1"/>
              <a:t>포리스트와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결합 </a:t>
            </a:r>
            <a:r>
              <a:rPr lang="en-US" altLang="ko-KR" dirty="0">
                <a:sym typeface="Wingdings" pitchFamily="2" charset="2"/>
              </a:rPr>
              <a:t> 12.5</a:t>
            </a:r>
            <a:r>
              <a:rPr lang="ko-KR" altLang="en-US" dirty="0">
                <a:sym typeface="Wingdings" pitchFamily="2" charset="2"/>
              </a:rPr>
              <a:t>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4191000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55095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앙상블 결합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12.4.1 </a:t>
            </a:r>
            <a:r>
              <a:rPr lang="ko-KR" altLang="en-US" dirty="0"/>
              <a:t>부류 레이블</a:t>
            </a:r>
            <a:endParaRPr lang="en-US" altLang="ko-KR" dirty="0"/>
          </a:p>
          <a:p>
            <a:r>
              <a:rPr lang="en-US" altLang="ko-KR" dirty="0"/>
              <a:t>12.4.2 </a:t>
            </a:r>
            <a:r>
              <a:rPr lang="ko-KR" altLang="en-US" dirty="0"/>
              <a:t>부류 순위</a:t>
            </a:r>
            <a:endParaRPr lang="en-US" altLang="ko-KR" dirty="0"/>
          </a:p>
          <a:p>
            <a:r>
              <a:rPr lang="en-US" altLang="ko-KR" dirty="0"/>
              <a:t>12.4.3 </a:t>
            </a:r>
            <a:r>
              <a:rPr lang="ko-KR" altLang="en-US" dirty="0"/>
              <a:t>부류 확률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부류 레이블</a:t>
            </a:r>
            <a:r>
              <a:rPr lang="en-US" altLang="ko-KR" dirty="0"/>
              <a:t>: (0,1,0)</a:t>
            </a:r>
            <a:r>
              <a:rPr lang="en-US" altLang="ko-KR" baseline="30000" dirty="0"/>
              <a:t>T</a:t>
            </a:r>
            <a:r>
              <a:rPr lang="ko-KR" altLang="en-US" dirty="0"/>
              <a:t>는 두 번째 부류를 뜻함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부류 순위</a:t>
            </a:r>
            <a:r>
              <a:rPr lang="en-US" altLang="ko-KR" dirty="0"/>
              <a:t>: (3,1,2)</a:t>
            </a:r>
            <a:r>
              <a:rPr lang="en-US" altLang="ko-KR" baseline="30000" dirty="0"/>
              <a:t>T</a:t>
            </a:r>
            <a:r>
              <a:rPr lang="ko-KR" altLang="en-US" dirty="0"/>
              <a:t>는 두 번째 부류일 가능성이 가장 크고 그 다음으로 세 번째와 첫 번째 임을 뜻함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부류 확률</a:t>
            </a:r>
            <a:r>
              <a:rPr lang="en-US" altLang="ko-KR" dirty="0"/>
              <a:t>: (0.1,0.7,0.2)</a:t>
            </a:r>
            <a:r>
              <a:rPr lang="en-US" altLang="ko-KR" baseline="30000" dirty="0"/>
              <a:t>T</a:t>
            </a:r>
            <a:r>
              <a:rPr lang="ko-KR" altLang="en-US" dirty="0"/>
              <a:t>는 </a:t>
            </a:r>
            <a:r>
              <a:rPr lang="ko-KR" altLang="en-US" dirty="0" err="1"/>
              <a:t>부류별</a:t>
            </a:r>
            <a:r>
              <a:rPr lang="ko-KR" altLang="en-US" dirty="0"/>
              <a:t> 발생 확률을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991975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레이블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유권자가 가장 선호하는 후보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명에게 투표하는 방식에 해당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분류기가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ko-KR" altLang="en-US" dirty="0"/>
                  <a:t>개일 때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분류기의 출력을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𝐨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(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  <m:sup>
                                <m:r>
                                  <a:rPr lang="en-US" altLang="ko-KR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altLang="ko-KR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라고 표기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최다 득표</a:t>
                </a:r>
                <a:r>
                  <a:rPr lang="en-US" altLang="ko-KR" baseline="30000" dirty="0"/>
                  <a:t>majority voting</a:t>
                </a:r>
                <a:r>
                  <a:rPr lang="ko-KR" altLang="en-US" baseline="30000" dirty="0"/>
                  <a:t> </a:t>
                </a:r>
                <a:r>
                  <a:rPr lang="ko-KR" altLang="en-US" dirty="0"/>
                  <a:t>방식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보다 보수적인 방식으로서 과반 득표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만장일치도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최다 득표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과반 득표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만장일치는 오른쪽으로 갈수록 보수적이며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정확률이</a:t>
                </a:r>
                <a:r>
                  <a:rPr lang="ko-KR" altLang="en-US" dirty="0"/>
                  <a:t> 높아지는 대신 </a:t>
                </a:r>
                <a:r>
                  <a:rPr lang="ko-KR" altLang="en-US" dirty="0" err="1"/>
                  <a:t>기각률도</a:t>
                </a:r>
                <a:r>
                  <a:rPr lang="ko-KR" altLang="en-US" dirty="0"/>
                  <a:t> 따라 높아짐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가중치 투표</a:t>
                </a:r>
                <a:r>
                  <a:rPr lang="en-US" altLang="ko-KR" baseline="30000" dirty="0"/>
                  <a:t>weighted voting</a:t>
                </a:r>
              </a:p>
              <a:p>
                <a:pPr lvl="1"/>
                <a:r>
                  <a:rPr lang="ko-KR" altLang="en-US" dirty="0"/>
                  <a:t>분류기의 신뢰도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분류기의 신뢰도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주어지는 경우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AdaBoost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적용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가능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명성이 높은 사람에게 더 큰 비중을 두는 방식에 비유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5314950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537210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21818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레이블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26" y="1484784"/>
            <a:ext cx="8458200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832478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순위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유권자가 </a:t>
                </a:r>
                <a:r>
                  <a:rPr lang="en-US" altLang="ko-KR" i="1" dirty="0"/>
                  <a:t>c</a:t>
                </a:r>
                <a:r>
                  <a:rPr lang="ko-KR" altLang="en-US" dirty="0"/>
                  <a:t>명의 후보에게 선호도에 따라 순서를 표기하는 방식에 해당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주로 </a:t>
                </a:r>
                <a:r>
                  <a:rPr lang="ko-KR" altLang="en-US" dirty="0" err="1">
                    <a:sym typeface="Wingdings" pitchFamily="2" charset="2"/>
                  </a:rPr>
                  <a:t>보르다</a:t>
                </a:r>
                <a:r>
                  <a:rPr lang="ko-KR" altLang="en-US" dirty="0">
                    <a:sym typeface="Wingdings" pitchFamily="2" charset="2"/>
                  </a:rPr>
                  <a:t> 계수</a:t>
                </a:r>
                <a:r>
                  <a:rPr lang="en-US" altLang="ko-KR" baseline="30000" dirty="0" err="1">
                    <a:sym typeface="Wingdings" pitchFamily="2" charset="2"/>
                  </a:rPr>
                  <a:t>Borda</a:t>
                </a:r>
                <a:r>
                  <a:rPr lang="en-US" altLang="ko-KR" baseline="30000" dirty="0">
                    <a:sym typeface="Wingdings" pitchFamily="2" charset="2"/>
                  </a:rPr>
                  <a:t> count</a:t>
                </a:r>
                <a:r>
                  <a:rPr lang="ko-KR" altLang="en-US" dirty="0">
                    <a:sym typeface="Wingdings" pitchFamily="2" charset="2"/>
                  </a:rPr>
                  <a:t>를 사용하여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>
                    <a:sym typeface="Wingdings" pitchFamily="2" charset="2"/>
                  </a:rPr>
                  <a:t>결합</a:t>
                </a:r>
                <a:r>
                  <a:rPr lang="en-US" altLang="ko-KR" dirty="0">
                    <a:sym typeface="Wingdings" pitchFamily="2" charset="2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  <m:sup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𝑘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번째 부류의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𝑖</m:t>
                    </m:r>
                  </m:oMath>
                </a14:m>
                <a:r>
                  <a:rPr lang="ko-KR" altLang="en-US" dirty="0"/>
                  <a:t>번째 부류의 점수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점수 벡터는 다음 두 가지 규칙 중 하나를 사용하여 순위 벡터로부터 구함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𝑟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순위에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𝑐</m:t>
                    </m:r>
                    <m:r>
                      <a:rPr lang="en-US" altLang="ko-KR" i="1" dirty="0">
                        <a:latin typeface="Cambria Math"/>
                      </a:rPr>
                      <m:t>−</m:t>
                    </m:r>
                    <m:r>
                      <a:rPr lang="en-US" altLang="ko-KR" i="1" dirty="0">
                        <a:latin typeface="Cambria Math"/>
                      </a:rPr>
                      <m:t>𝑟</m:t>
                    </m:r>
                  </m:oMath>
                </a14:m>
                <a:r>
                  <a:rPr lang="ko-KR" altLang="en-US" dirty="0"/>
                  <a:t>점을 부여 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𝑟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순위에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dirty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ko-KR" i="1" dirty="0">
                            <a:latin typeface="Cambria Math"/>
                          </a:rPr>
                          <m:t>𝑟</m:t>
                        </m:r>
                      </m:den>
                    </m:f>
                  </m:oMath>
                </a14:m>
                <a:r>
                  <a:rPr lang="ko-KR" altLang="en-US" dirty="0"/>
                  <a:t>점을 부여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순위 벡터가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(3,1,2)</m:t>
                    </m:r>
                    <m:r>
                      <m:rPr>
                        <m:sty m:val="p"/>
                      </m:rPr>
                      <a:rPr lang="en-US" altLang="ko-KR" baseline="30000" dirty="0">
                        <a:latin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일 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첫 번째 방법은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(0,2,1)</m:t>
                    </m:r>
                    <m:r>
                      <m:rPr>
                        <m:sty m:val="p"/>
                      </m:rPr>
                      <a:rPr lang="en-US" altLang="ko-KR" baseline="30000" dirty="0">
                        <a:latin typeface="Cambria Math"/>
                      </a:rPr>
                      <m:t>T</m:t>
                    </m:r>
                    <m:r>
                      <a:rPr lang="en-US" altLang="ko-KR" i="1" baseline="30000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두 번째 방법은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(0.333,1.0,0.5)</m:t>
                    </m:r>
                    <m:r>
                      <m:rPr>
                        <m:sty m:val="p"/>
                      </m:rPr>
                      <a:rPr lang="en-US" altLang="ko-KR" baseline="30000" dirty="0">
                        <a:latin typeface="Cambria Math"/>
                      </a:rPr>
                      <m:t>T</m:t>
                    </m:r>
                  </m:oMath>
                </a14:m>
                <a:r>
                  <a:rPr lang="ko-KR" altLang="en-US" dirty="0"/>
                  <a:t>가 됨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순위가 높은 부류에는 두 번째 방법이 유리</a:t>
                </a:r>
                <a:endParaRPr lang="en-US" altLang="ko-KR" dirty="0">
                  <a:sym typeface="Wingdings" pitchFamily="2" charset="2"/>
                </a:endParaRPr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보르다</a:t>
                </a:r>
                <a:r>
                  <a:rPr lang="ko-KR" altLang="en-US" dirty="0"/>
                  <a:t> 계수는 일상생활에서도 많이 사용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슬로베니아 등의 국가에서 국회의원 선출할 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유로비전 송 콘테스트 등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 b="-98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5286375" cy="77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446061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확률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부류 확률은 가장 일반적인 형태의 정보</a:t>
            </a:r>
            <a:endParaRPr lang="en-US" altLang="ko-KR" dirty="0"/>
          </a:p>
          <a:p>
            <a:pPr lvl="1"/>
            <a:r>
              <a:rPr lang="ko-KR" altLang="en-US" dirty="0"/>
              <a:t>단순한 방법은 부류 순위나 부류 레이블로 바꿔서 결합</a:t>
            </a:r>
            <a:endParaRPr lang="en-US" altLang="ko-KR" dirty="0"/>
          </a:p>
          <a:p>
            <a:pPr lvl="1"/>
            <a:r>
              <a:rPr lang="ko-KR" altLang="en-US" dirty="0"/>
              <a:t>더 많은 정보를 내포하므로 그대로 활용함이 유리</a:t>
            </a:r>
            <a:endParaRPr lang="en-US" altLang="ko-KR" dirty="0"/>
          </a:p>
          <a:p>
            <a:pPr lvl="1"/>
            <a:r>
              <a:rPr lang="ko-KR" altLang="en-US" dirty="0"/>
              <a:t>여러 가지 결합 규칙</a:t>
            </a:r>
            <a:endParaRPr lang="en-US" altLang="ko-K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17" y="2276872"/>
            <a:ext cx="5297051" cy="149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421" y="3933057"/>
            <a:ext cx="4757748" cy="243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41663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부류 확률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결합 규칙으로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𝛃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b="0" i="1" smtClean="0"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latin typeface="Cambria Math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 구한 후 다음 식으로 부류 결정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보통 평균 규칙을 많이 사용하며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분류기의 신뢰도가 있는 경우에는 가중 합 규칙을 주로 사용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16" y="1919312"/>
            <a:ext cx="6419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50098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12.5.1 </a:t>
            </a:r>
            <a:r>
              <a:rPr lang="ko-KR" altLang="en-US" dirty="0"/>
              <a:t>평균 기법을 이용한 앙상블</a:t>
            </a:r>
            <a:endParaRPr lang="en-US" altLang="ko-KR" dirty="0"/>
          </a:p>
          <a:p>
            <a:r>
              <a:rPr lang="en-US" altLang="ko-KR" dirty="0"/>
              <a:t>12.5.2 </a:t>
            </a:r>
            <a:r>
              <a:rPr lang="ko-KR" altLang="en-US" dirty="0"/>
              <a:t>암시적 앙상블</a:t>
            </a:r>
            <a:endParaRPr lang="en-US" altLang="ko-KR" dirty="0"/>
          </a:p>
          <a:p>
            <a:r>
              <a:rPr lang="en-US" altLang="ko-KR" dirty="0"/>
              <a:t>12.5.3 </a:t>
            </a:r>
            <a:r>
              <a:rPr lang="ko-KR" altLang="en-US" dirty="0"/>
              <a:t>깊은 랜덤 </a:t>
            </a:r>
            <a:r>
              <a:rPr lang="ko-KR" altLang="en-US" dirty="0" err="1"/>
              <a:t>포리스트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974991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기법을 이용한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err="1"/>
              <a:t>AlexNet</a:t>
            </a:r>
            <a:r>
              <a:rPr lang="ko-KR" altLang="en-US" dirty="0"/>
              <a:t>의 앙상블</a:t>
            </a:r>
            <a:r>
              <a:rPr lang="en-US" altLang="ko-KR" dirty="0"/>
              <a:t>(2012</a:t>
            </a:r>
            <a:r>
              <a:rPr lang="ko-KR" altLang="en-US" dirty="0"/>
              <a:t>년</a:t>
            </a:r>
            <a:r>
              <a:rPr lang="en-US" altLang="ko-KR" dirty="0"/>
              <a:t> ILSVRC </a:t>
            </a:r>
            <a:r>
              <a:rPr lang="ko-KR" altLang="en-US" dirty="0"/>
              <a:t>대회</a:t>
            </a:r>
            <a:r>
              <a:rPr lang="en-US" altLang="ko-KR" dirty="0"/>
              <a:t> </a:t>
            </a:r>
            <a:r>
              <a:rPr lang="ko-KR" altLang="en-US" dirty="0"/>
              <a:t>우승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잘라내기와 반전을 통해 </a:t>
            </a:r>
            <a:r>
              <a:rPr lang="en-US" altLang="ko-KR" dirty="0"/>
              <a:t>10</a:t>
            </a:r>
            <a:r>
              <a:rPr lang="ko-KR" altLang="en-US" dirty="0"/>
              <a:t>장을 만들고</a:t>
            </a:r>
            <a:r>
              <a:rPr lang="en-US" altLang="ko-KR" dirty="0"/>
              <a:t>, </a:t>
            </a:r>
            <a:r>
              <a:rPr lang="ko-KR" altLang="en-US" dirty="0"/>
              <a:t>식 </a:t>
            </a:r>
            <a:r>
              <a:rPr lang="en-US" altLang="ko-KR" dirty="0"/>
              <a:t>(12.11)</a:t>
            </a:r>
            <a:r>
              <a:rPr lang="ko-KR" altLang="en-US" dirty="0"/>
              <a:t>의 평균 결합 적용 </a:t>
            </a:r>
            <a:r>
              <a:rPr lang="en-US" altLang="ko-KR" dirty="0">
                <a:sym typeface="Wingdings" pitchFamily="2" charset="2"/>
              </a:rPr>
              <a:t> 1</a:t>
            </a:r>
            <a:r>
              <a:rPr lang="ko-KR" altLang="en-US" dirty="0">
                <a:sym typeface="Wingdings" pitchFamily="2" charset="2"/>
              </a:rPr>
              <a:t>차 앙상블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서로 다른 매개변수를 가진 </a:t>
            </a:r>
            <a:r>
              <a:rPr lang="en-US" altLang="ko-KR" dirty="0">
                <a:sym typeface="Wingdings" pitchFamily="2" charset="2"/>
              </a:rPr>
              <a:t>5</a:t>
            </a:r>
            <a:r>
              <a:rPr lang="ko-KR" altLang="en-US" dirty="0">
                <a:sym typeface="Wingdings" pitchFamily="2" charset="2"/>
              </a:rPr>
              <a:t>개의 </a:t>
            </a:r>
            <a:r>
              <a:rPr lang="en-US" altLang="ko-KR" dirty="0" err="1">
                <a:sym typeface="Wingdings" pitchFamily="2" charset="2"/>
              </a:rPr>
              <a:t>AlexNet</a:t>
            </a:r>
            <a:r>
              <a:rPr lang="ko-KR" altLang="en-US" dirty="0">
                <a:sym typeface="Wingdings" pitchFamily="2" charset="2"/>
              </a:rPr>
              <a:t>에 식 </a:t>
            </a:r>
            <a:r>
              <a:rPr lang="en-US" altLang="ko-KR" dirty="0">
                <a:sym typeface="Wingdings" pitchFamily="2" charset="2"/>
              </a:rPr>
              <a:t>(12.11)</a:t>
            </a:r>
            <a:r>
              <a:rPr lang="ko-KR" altLang="en-US" dirty="0">
                <a:sym typeface="Wingdings" pitchFamily="2" charset="2"/>
              </a:rPr>
              <a:t>의 평균 결합 적용 </a:t>
            </a:r>
            <a:r>
              <a:rPr lang="en-US" altLang="ko-KR" dirty="0">
                <a:sym typeface="Wingdings" pitchFamily="2" charset="2"/>
              </a:rPr>
              <a:t> 2</a:t>
            </a:r>
            <a:r>
              <a:rPr lang="ko-KR" altLang="en-US" dirty="0">
                <a:sym typeface="Wingdings" pitchFamily="2" charset="2"/>
              </a:rPr>
              <a:t>차 앙상블</a:t>
            </a:r>
            <a:r>
              <a:rPr lang="en-US" altLang="ko-KR" dirty="0">
                <a:sym typeface="Wingdings" pitchFamily="2" charset="2"/>
              </a:rPr>
              <a:t>(18.2% </a:t>
            </a:r>
            <a:r>
              <a:rPr lang="ko-KR" altLang="en-US" dirty="0" err="1">
                <a:sym typeface="Wingdings" pitchFamily="2" charset="2"/>
              </a:rPr>
              <a:t>오류율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 16.4%)</a:t>
            </a:r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6768752" cy="399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335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점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에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6-9]</a:t>
                </a:r>
                <a:r>
                  <a:rPr lang="ko-KR" altLang="en-US" dirty="0"/>
                  <a:t>가 예시하는 </a:t>
                </a:r>
                <a:r>
                  <a:rPr lang="ko-KR" altLang="en-US" dirty="0" err="1"/>
                  <a:t>커널을</a:t>
                </a:r>
                <a:r>
                  <a:rPr lang="ko-KR" altLang="en-US" dirty="0"/>
                  <a:t> 씌우고 </a:t>
                </a:r>
                <a:r>
                  <a:rPr lang="ko-KR" altLang="en-US" dirty="0" err="1"/>
                  <a:t>커널</a:t>
                </a:r>
                <a:r>
                  <a:rPr lang="ko-KR" altLang="en-US" dirty="0"/>
                  <a:t> 안에 있는 샘플의 가중 합을 이용함 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 크기가 중요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95" y="4365104"/>
            <a:ext cx="3594720" cy="173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488832" cy="1484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20702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기법을 이용한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GoogLeNet</a:t>
            </a:r>
            <a:r>
              <a:rPr lang="ko-KR" altLang="en-US" dirty="0"/>
              <a:t>의 앙상블</a:t>
            </a:r>
            <a:r>
              <a:rPr lang="en-US" altLang="ko-KR" dirty="0"/>
              <a:t>(2014</a:t>
            </a:r>
            <a:r>
              <a:rPr lang="ko-KR" altLang="en-US" dirty="0"/>
              <a:t>년 </a:t>
            </a:r>
            <a:r>
              <a:rPr lang="en-US" altLang="ko-KR" dirty="0"/>
              <a:t>ILSVRC </a:t>
            </a:r>
            <a:r>
              <a:rPr lang="ko-KR" altLang="en-US" dirty="0"/>
              <a:t>대회 우승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영상 잘라내기 </a:t>
            </a:r>
            <a:r>
              <a:rPr lang="en-US" altLang="ko-KR" dirty="0"/>
              <a:t>144</a:t>
            </a:r>
            <a:r>
              <a:rPr lang="ko-KR" altLang="en-US" dirty="0"/>
              <a:t>장</a:t>
            </a:r>
            <a:r>
              <a:rPr lang="en-US" altLang="ko-KR" dirty="0"/>
              <a:t>, </a:t>
            </a:r>
            <a:r>
              <a:rPr lang="ko-KR" altLang="en-US" dirty="0"/>
              <a:t>신경망 </a:t>
            </a:r>
            <a:r>
              <a:rPr lang="en-US" altLang="ko-KR" dirty="0"/>
              <a:t>7</a:t>
            </a:r>
            <a:r>
              <a:rPr lang="ko-KR" altLang="en-US" dirty="0"/>
              <a:t>개 결합했을 때 </a:t>
            </a:r>
            <a:r>
              <a:rPr lang="ko-KR" altLang="en-US" dirty="0" err="1"/>
              <a:t>오류율</a:t>
            </a:r>
            <a:r>
              <a:rPr lang="ko-KR" altLang="en-US" dirty="0"/>
              <a:t> </a:t>
            </a:r>
            <a:r>
              <a:rPr lang="en-US" altLang="ko-KR" dirty="0"/>
              <a:t>6.67%(3.40%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 err="1"/>
              <a:t>오류율</a:t>
            </a:r>
            <a:r>
              <a:rPr lang="ko-KR" altLang="en-US" dirty="0"/>
              <a:t> 감소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위를 차지한 </a:t>
            </a:r>
            <a:r>
              <a:rPr lang="en-US" altLang="ko-KR" dirty="0" err="1"/>
              <a:t>VGGNet</a:t>
            </a:r>
            <a:r>
              <a:rPr lang="ko-KR" altLang="en-US" dirty="0"/>
              <a:t>의 </a:t>
            </a:r>
            <a:r>
              <a:rPr lang="ko-KR" altLang="en-US" dirty="0" err="1"/>
              <a:t>오류율은</a:t>
            </a:r>
            <a:r>
              <a:rPr lang="ko-KR" altLang="en-US" dirty="0"/>
              <a:t> </a:t>
            </a:r>
            <a:r>
              <a:rPr lang="en-US" altLang="ko-KR" dirty="0"/>
              <a:t>7.32%</a:t>
            </a:r>
          </a:p>
          <a:p>
            <a:pPr lvl="2"/>
            <a:r>
              <a:rPr lang="ko-KR" altLang="en-US" dirty="0"/>
              <a:t>단일 분류기의 경우</a:t>
            </a:r>
            <a:r>
              <a:rPr lang="en-US" altLang="ko-KR" dirty="0"/>
              <a:t>, </a:t>
            </a:r>
            <a:r>
              <a:rPr lang="en-US" altLang="ko-KR" dirty="0" err="1"/>
              <a:t>VGGNet</a:t>
            </a:r>
            <a:r>
              <a:rPr lang="en-US" altLang="ko-KR" dirty="0"/>
              <a:t> 7.0%, </a:t>
            </a:r>
            <a:r>
              <a:rPr lang="en-US" altLang="ko-KR" dirty="0" err="1"/>
              <a:t>GoogLeNet</a:t>
            </a:r>
            <a:r>
              <a:rPr lang="en-US" altLang="ko-KR" dirty="0"/>
              <a:t> 7.89%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en-US" altLang="ko-KR" dirty="0" err="1"/>
              <a:t>VGGNet</a:t>
            </a:r>
            <a:r>
              <a:rPr lang="ko-KR" altLang="en-US" dirty="0"/>
              <a:t>이 우월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en-US" altLang="ko-KR" dirty="0" err="1">
                <a:sym typeface="Wingdings" pitchFamily="2" charset="2"/>
              </a:rPr>
              <a:t>VGGNet</a:t>
            </a:r>
            <a:r>
              <a:rPr lang="ko-KR" altLang="en-US" dirty="0">
                <a:sym typeface="Wingdings" pitchFamily="2" charset="2"/>
              </a:rPr>
              <a:t>은 열등한 앙상블 기법을 사용한 탓에 </a:t>
            </a:r>
            <a:r>
              <a:rPr lang="en-US" altLang="ko-KR" dirty="0">
                <a:sym typeface="Wingdings" pitchFamily="2" charset="2"/>
              </a:rPr>
              <a:t>2</a:t>
            </a:r>
            <a:r>
              <a:rPr lang="ko-KR" altLang="en-US" dirty="0">
                <a:sym typeface="Wingdings" pitchFamily="2" charset="2"/>
              </a:rPr>
              <a:t>위로 밀린 셈</a:t>
            </a:r>
            <a:endParaRPr lang="en-US" altLang="ko-KR" dirty="0">
              <a:sym typeface="Wingdings" pitchFamily="2" charset="2"/>
            </a:endParaRPr>
          </a:p>
          <a:p>
            <a:pPr lvl="2"/>
            <a:endParaRPr lang="en-US" altLang="ko-KR" dirty="0">
              <a:sym typeface="Wingdings" pitchFamily="2" charset="2"/>
            </a:endParaRPr>
          </a:p>
          <a:p>
            <a:r>
              <a:rPr lang="en-US" altLang="ko-KR" dirty="0" err="1">
                <a:sym typeface="Wingdings" pitchFamily="2" charset="2"/>
              </a:rPr>
              <a:t>ResNet</a:t>
            </a:r>
            <a:r>
              <a:rPr lang="ko-KR" altLang="en-US" dirty="0">
                <a:sym typeface="Wingdings" pitchFamily="2" charset="2"/>
              </a:rPr>
              <a:t>의 앙상블</a:t>
            </a:r>
            <a:r>
              <a:rPr lang="en-US" altLang="ko-KR" dirty="0">
                <a:sym typeface="Wingdings" pitchFamily="2" charset="2"/>
              </a:rPr>
              <a:t>(2015</a:t>
            </a:r>
            <a:r>
              <a:rPr lang="ko-KR" altLang="en-US" dirty="0">
                <a:sym typeface="Wingdings" pitchFamily="2" charset="2"/>
              </a:rPr>
              <a:t>년 </a:t>
            </a:r>
            <a:r>
              <a:rPr lang="en-US" altLang="ko-KR" dirty="0">
                <a:sym typeface="Wingdings" pitchFamily="2" charset="2"/>
              </a:rPr>
              <a:t>ILSVRC </a:t>
            </a:r>
            <a:r>
              <a:rPr lang="ko-KR" altLang="en-US" dirty="0">
                <a:sym typeface="Wingdings" pitchFamily="2" charset="2"/>
              </a:rPr>
              <a:t>대회 우승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신경망 하나만 사용했을 때 </a:t>
            </a:r>
            <a:r>
              <a:rPr lang="ko-KR" altLang="en-US" dirty="0" err="1">
                <a:sym typeface="Wingdings" pitchFamily="2" charset="2"/>
              </a:rPr>
              <a:t>오류율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4.49%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 6</a:t>
            </a:r>
            <a:r>
              <a:rPr lang="ko-KR" altLang="en-US" dirty="0">
                <a:sym typeface="Wingdings" pitchFamily="2" charset="2"/>
              </a:rPr>
              <a:t>개 결합 </a:t>
            </a:r>
            <a:r>
              <a:rPr lang="ko-KR" altLang="en-US" dirty="0" err="1">
                <a:sym typeface="Wingdings" pitchFamily="2" charset="2"/>
              </a:rPr>
              <a:t>오류율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3.57%</a:t>
            </a:r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00808"/>
            <a:ext cx="7153741" cy="2438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67104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암시적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5.4.4</a:t>
            </a:r>
            <a:r>
              <a:rPr lang="ko-KR" altLang="en-US" dirty="0"/>
              <a:t>절의 </a:t>
            </a:r>
            <a:r>
              <a:rPr lang="ko-KR" altLang="en-US" dirty="0" err="1"/>
              <a:t>드롭아웃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단계에서 서로 다른 구조의 부분 신경망 다수 생성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5-27])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 단계에서 여러 신경망의 출력을 평균하는 방식으로 앙상블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실제로는 가중치를 공유함으로써 암시적으로 앙상블 효과를 거둠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/>
              <a:t>구체적 내용은 </a:t>
            </a:r>
            <a:r>
              <a:rPr lang="en-US" altLang="ko-KR" dirty="0"/>
              <a:t>5.4.4</a:t>
            </a:r>
            <a:r>
              <a:rPr lang="ko-KR" altLang="en-US" dirty="0"/>
              <a:t>절 참조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7" y="3717032"/>
            <a:ext cx="7922096" cy="164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287128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암시적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 err="1"/>
              <a:t>ResNet</a:t>
            </a:r>
            <a:r>
              <a:rPr lang="ko-KR" altLang="en-US" dirty="0"/>
              <a:t>의 지름길 연결을 새롭게 보기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12-6(a)]</a:t>
            </a:r>
            <a:r>
              <a:rPr lang="ko-KR" altLang="en-US" dirty="0"/>
              <a:t>에서 </a:t>
            </a:r>
            <a:r>
              <a:rPr lang="ko-KR" altLang="en-US" dirty="0" err="1"/>
              <a:t>컨볼루션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 층을 모듈</a:t>
            </a:r>
            <a:r>
              <a:rPr lang="en-US" altLang="ko-KR" dirty="0"/>
              <a:t>, </a:t>
            </a:r>
            <a:r>
              <a:rPr lang="ko-KR" altLang="en-US" dirty="0"/>
              <a:t>지름길까지 포함한 것을 </a:t>
            </a:r>
            <a:r>
              <a:rPr lang="ko-KR" altLang="en-US" dirty="0" err="1"/>
              <a:t>빌딩볼록이라</a:t>
            </a:r>
            <a:r>
              <a:rPr lang="ko-KR" altLang="en-US" dirty="0"/>
              <a:t> 부름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4-29] </a:t>
            </a:r>
            <a:r>
              <a:rPr lang="ko-KR" altLang="en-US" dirty="0"/>
              <a:t>참조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6872"/>
            <a:ext cx="7922315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2361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암시적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12-6(a)]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동작을 풀어 쓰면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여러 경로를 풀어헤치면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12-6(b)] </a:t>
                </a:r>
                <a:r>
                  <a:rPr lang="ko-KR" altLang="en-US" dirty="0"/>
                  <a:t>가 됨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모듈이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개여서 </a:t>
                </a:r>
                <a:r>
                  <a:rPr lang="en-US" altLang="ko-KR" dirty="0"/>
                  <a:t>2</a:t>
                </a:r>
                <a:r>
                  <a:rPr lang="en-US" altLang="ko-KR" baseline="30000" dirty="0"/>
                  <a:t>3</a:t>
                </a:r>
                <a:r>
                  <a:rPr lang="en-US" altLang="ko-KR" dirty="0"/>
                  <a:t>=8</a:t>
                </a:r>
                <a:r>
                  <a:rPr lang="ko-KR" altLang="en-US" dirty="0"/>
                  <a:t>개의 경로 발생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일반적으로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2</m:t>
                    </m:r>
                    <m:r>
                      <a:rPr lang="en-US" altLang="ko-KR" i="1" baseline="30000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개의 경로 발생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길이에 따른 경로의 개수 분포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길이가 </a:t>
                </a:r>
                <a:r>
                  <a:rPr lang="en-US" altLang="ko-KR" dirty="0"/>
                  <a:t>0, 1, 2, 3</a:t>
                </a:r>
                <a:r>
                  <a:rPr lang="ko-KR" altLang="en-US" dirty="0"/>
                  <a:t>인 경로는 </a:t>
                </a:r>
                <a:r>
                  <a:rPr lang="en-US" altLang="ko-KR" dirty="0"/>
                  <a:t>1, 3, 3, 1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일반적으로 이항분포를 따름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543791"/>
            <a:ext cx="6048672" cy="962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6164424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암시적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en-US" altLang="ko-KR" dirty="0"/>
              <a:t>[Veit2016] </a:t>
            </a:r>
            <a:r>
              <a:rPr lang="ko-KR" altLang="en-US" dirty="0"/>
              <a:t>논문의</a:t>
            </a:r>
            <a:r>
              <a:rPr lang="en-US" altLang="ko-KR" dirty="0"/>
              <a:t> </a:t>
            </a:r>
            <a:r>
              <a:rPr lang="en-US" altLang="ko-KR" dirty="0" err="1"/>
              <a:t>ResNet</a:t>
            </a:r>
            <a:r>
              <a:rPr lang="ko-KR" altLang="en-US" dirty="0"/>
              <a:t>에 대한 새로운 해석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ResNet</a:t>
            </a:r>
            <a:r>
              <a:rPr lang="ko-KR" altLang="en-US" dirty="0"/>
              <a:t>의 우수한 성능은 앙상블 효과에 기인</a:t>
            </a:r>
            <a:r>
              <a:rPr lang="en-US" altLang="ko-KR" dirty="0"/>
              <a:t>(</a:t>
            </a:r>
            <a:r>
              <a:rPr lang="ko-KR" altLang="en-US" dirty="0"/>
              <a:t>원래 논문 </a:t>
            </a:r>
            <a:r>
              <a:rPr lang="en-US" altLang="ko-KR" dirty="0"/>
              <a:t>[He2016(a)]</a:t>
            </a:r>
            <a:r>
              <a:rPr lang="ko-KR" altLang="en-US" dirty="0"/>
              <a:t>는 신경망이 깊은 탓으로 해석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모듈 하나를 제거하여도 성능 저하 거의 없음 </a:t>
            </a:r>
            <a:r>
              <a:rPr lang="en-US" altLang="ko-KR" dirty="0"/>
              <a:t>(</a:t>
            </a:r>
            <a:r>
              <a:rPr lang="en-US" altLang="ko-KR" dirty="0" err="1"/>
              <a:t>VGGNet</a:t>
            </a:r>
            <a:r>
              <a:rPr lang="ko-KR" altLang="en-US" dirty="0"/>
              <a:t>은 층을 하나만 제거하여도 </a:t>
            </a:r>
            <a:r>
              <a:rPr lang="ko-KR" altLang="en-US" dirty="0" err="1"/>
              <a:t>오류율이</a:t>
            </a:r>
            <a:r>
              <a:rPr lang="ko-KR" altLang="en-US" dirty="0"/>
              <a:t> </a:t>
            </a:r>
            <a:r>
              <a:rPr lang="en-US" altLang="ko-KR" dirty="0"/>
              <a:t>90% </a:t>
            </a:r>
            <a:r>
              <a:rPr lang="ko-KR" altLang="en-US" dirty="0"/>
              <a:t>이상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제거한 모듈 수를 늘리면 성능이 서서히 저하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ko-KR" altLang="en-US" dirty="0"/>
              <a:t> 단계에서 </a:t>
            </a:r>
            <a:r>
              <a:rPr lang="ko-KR" altLang="en-US" dirty="0" err="1"/>
              <a:t>그레이디언트는</a:t>
            </a:r>
            <a:r>
              <a:rPr lang="ko-KR" altLang="en-US" dirty="0"/>
              <a:t> 대부분 짧은 경로를 흐름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en-US" altLang="ko-KR" dirty="0" err="1">
                <a:sym typeface="Wingdings" pitchFamily="2" charset="2"/>
              </a:rPr>
              <a:t>ResNet</a:t>
            </a:r>
            <a:r>
              <a:rPr lang="ko-KR" altLang="en-US" dirty="0">
                <a:sym typeface="Wingdings" pitchFamily="2" charset="2"/>
              </a:rPr>
              <a:t>의 우수한 성능은 신경망의 깊이가 아니라 다수 경로의 앙상블 효과 때문임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4952894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암시적 앙상블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err="1"/>
              <a:t>스토캐스틱</a:t>
            </a:r>
            <a:r>
              <a:rPr lang="ko-KR" altLang="en-US" dirty="0"/>
              <a:t> 깊이</a:t>
            </a:r>
            <a:r>
              <a:rPr lang="en-US" altLang="ko-KR" dirty="0"/>
              <a:t> </a:t>
            </a:r>
            <a:r>
              <a:rPr lang="ko-KR" altLang="en-US" dirty="0"/>
              <a:t>기법</a:t>
            </a:r>
            <a:r>
              <a:rPr lang="en-US" altLang="ko-KR" dirty="0"/>
              <a:t>[Huang2016]</a:t>
            </a:r>
          </a:p>
          <a:p>
            <a:pPr lvl="1">
              <a:lnSpc>
                <a:spcPct val="200000"/>
              </a:lnSpc>
            </a:pPr>
            <a:r>
              <a:rPr lang="en-US" altLang="ko-KR" dirty="0" err="1"/>
              <a:t>ResNet</a:t>
            </a:r>
            <a:r>
              <a:rPr lang="en-US" altLang="ko-KR" dirty="0"/>
              <a:t> </a:t>
            </a:r>
            <a:r>
              <a:rPr lang="ko-KR" altLang="en-US" dirty="0"/>
              <a:t>학습에서 임의 선택된 빌딩블록에서 모듈을 제거하고 지름길만 남겨둔 채 가중치 갱신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 err="1">
                <a:sym typeface="Wingdings" pitchFamily="2" charset="2"/>
              </a:rPr>
              <a:t>컨볼루션</a:t>
            </a:r>
            <a:r>
              <a:rPr lang="ko-KR" altLang="en-US" dirty="0">
                <a:sym typeface="Wingdings" pitchFamily="2" charset="2"/>
              </a:rPr>
              <a:t> 층을 배제하는 방식의 </a:t>
            </a:r>
            <a:r>
              <a:rPr lang="ko-KR" altLang="en-US" dirty="0" err="1">
                <a:sym typeface="Wingdings" pitchFamily="2" charset="2"/>
              </a:rPr>
              <a:t>드롭아웃으로</a:t>
            </a:r>
            <a:r>
              <a:rPr lang="ko-KR" altLang="en-US" dirty="0">
                <a:sym typeface="Wingdings" pitchFamily="2" charset="2"/>
              </a:rPr>
              <a:t> 간주할 수 있음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200000"/>
              </a:lnSpc>
            </a:pPr>
            <a:r>
              <a:rPr lang="en-US" altLang="ko-KR" dirty="0">
                <a:sym typeface="Wingdings" pitchFamily="2" charset="2"/>
              </a:rPr>
              <a:t>110</a:t>
            </a:r>
            <a:r>
              <a:rPr lang="ko-KR" altLang="en-US" dirty="0">
                <a:sym typeface="Wingdings" pitchFamily="2" charset="2"/>
              </a:rPr>
              <a:t>층 신경망은 </a:t>
            </a:r>
            <a:r>
              <a:rPr lang="en-US" altLang="ko-KR" dirty="0">
                <a:sym typeface="Wingdings" pitchFamily="2" charset="2"/>
              </a:rPr>
              <a:t>5.25%,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1202</a:t>
            </a:r>
            <a:r>
              <a:rPr lang="ko-KR" altLang="en-US" dirty="0">
                <a:sym typeface="Wingdings" pitchFamily="2" charset="2"/>
              </a:rPr>
              <a:t>층은 </a:t>
            </a:r>
            <a:r>
              <a:rPr lang="en-US" altLang="ko-KR" dirty="0">
                <a:sym typeface="Wingdings" pitchFamily="2" charset="2"/>
              </a:rPr>
              <a:t>4.91% </a:t>
            </a:r>
            <a:r>
              <a:rPr lang="ko-KR" altLang="en-US" dirty="0" err="1">
                <a:sym typeface="Wingdings" pitchFamily="2" charset="2"/>
              </a:rPr>
              <a:t>오류율로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1000</a:t>
            </a:r>
            <a:r>
              <a:rPr lang="ko-KR" altLang="en-US" dirty="0">
                <a:sym typeface="Wingdings" pitchFamily="2" charset="2"/>
              </a:rPr>
              <a:t>층을 넘어도 꾸준한 성능 향상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 err="1">
                <a:sym typeface="Wingdings" pitchFamily="2" charset="2"/>
              </a:rPr>
              <a:t>스토캐스틱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깊이를 적용하지 않았을 때는 너무 깊어지면 성능 저하 현상 나타남</a:t>
            </a:r>
            <a:r>
              <a:rPr lang="en-US" altLang="ko-KR" dirty="0">
                <a:sym typeface="Wingdings" pitchFamily="2" charset="2"/>
              </a:rPr>
              <a:t>)</a:t>
            </a:r>
          </a:p>
          <a:p>
            <a:pPr marL="266700" lvl="1" indent="0">
              <a:lnSpc>
                <a:spcPct val="200000"/>
              </a:lnSpc>
              <a:buNone/>
            </a:pP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서로 다른 모듈을 제거한 아주 많은 신경망을 </a:t>
            </a:r>
            <a:r>
              <a:rPr lang="ko-KR" altLang="en-US" dirty="0" err="1">
                <a:sym typeface="Wingdings" pitchFamily="2" charset="2"/>
              </a:rPr>
              <a:t>앙상블하는</a:t>
            </a:r>
            <a:r>
              <a:rPr lang="ko-KR" altLang="en-US" dirty="0">
                <a:sym typeface="Wingdings" pitchFamily="2" charset="2"/>
              </a:rPr>
              <a:t> 효과로 해석</a:t>
            </a:r>
            <a:r>
              <a:rPr lang="en-US" altLang="ko-KR" dirty="0">
                <a:sym typeface="Wingdings" pitchFamily="2" charset="2"/>
              </a:rPr>
              <a:t> 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2524489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r>
                  <a:rPr lang="ko-KR" altLang="en-US" dirty="0"/>
                  <a:t>랜덤 </a:t>
                </a:r>
                <a:r>
                  <a:rPr lang="ko-KR" altLang="en-US" dirty="0" err="1"/>
                  <a:t>포리스트와</a:t>
                </a:r>
                <a:r>
                  <a:rPr lang="ko-KR" altLang="en-US" dirty="0"/>
                  <a:t> 신경망의 장단점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랜덤 </a:t>
                </a:r>
                <a:r>
                  <a:rPr lang="ko-KR" altLang="en-US" dirty="0" err="1"/>
                  <a:t>포리스트는</a:t>
                </a:r>
                <a:r>
                  <a:rPr lang="ko-KR" altLang="en-US" dirty="0"/>
                  <a:t> 작은 훈련집합으로도 학습이 잘되고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예측 결과를 해석할 수 있는 장점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랜덤 </a:t>
                </a:r>
                <a:r>
                  <a:rPr lang="ko-KR" altLang="en-US" dirty="0" err="1"/>
                  <a:t>포리스트는</a:t>
                </a:r>
                <a:r>
                  <a:rPr lang="ko-KR" altLang="en-US" dirty="0"/>
                  <a:t> 표현 학습이 불가능하고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노드에서의</a:t>
                </a:r>
                <a:r>
                  <a:rPr lang="ko-KR" altLang="en-US" dirty="0"/>
                  <a:t> 의사 결정이 결정론적이라는 단점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랜덤 </a:t>
                </a:r>
                <a:r>
                  <a:rPr lang="ko-KR" altLang="en-US" dirty="0" err="1"/>
                  <a:t>포리스트의</a:t>
                </a:r>
                <a:r>
                  <a:rPr lang="ko-KR" altLang="en-US" dirty="0"/>
                  <a:t> 단점은 신경망의 장점이고 그 반대도 성립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최근 랜덤 </a:t>
                </a:r>
                <a:r>
                  <a:rPr lang="ko-KR" altLang="en-US" dirty="0" err="1"/>
                  <a:t>포리스트에</a:t>
                </a:r>
                <a:r>
                  <a:rPr lang="ko-KR" altLang="en-US" dirty="0"/>
                  <a:t> 신경망 특성을 부여하는 연구와 랜덤 </a:t>
                </a:r>
                <a:r>
                  <a:rPr lang="ko-KR" altLang="en-US" dirty="0" err="1"/>
                  <a:t>포리스트와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딥러닝을</a:t>
                </a:r>
                <a:r>
                  <a:rPr lang="ko-KR" altLang="en-US" dirty="0"/>
                  <a:t> 결합하는 연구 결과가 여럿 발표됨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결정 </a:t>
                </a:r>
                <a:r>
                  <a:rPr lang="ko-KR" altLang="en-US" dirty="0" err="1"/>
                  <a:t>트리의</a:t>
                </a:r>
                <a:r>
                  <a:rPr lang="ko-KR" altLang="en-US" dirty="0"/>
                  <a:t> 학습 알고리즘을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개선한 연구 사례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 노드의 질문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&lt;</m:t>
                    </m:r>
                    <m:r>
                      <a:rPr lang="ko-KR" altLang="en-US" i="1">
                        <a:latin typeface="Cambria Math"/>
                      </a:rPr>
                      <m:t>𝜖</m:t>
                    </m:r>
                  </m:oMath>
                </a14:m>
                <a:r>
                  <a:rPr lang="en-US" altLang="ko-KR" dirty="0"/>
                  <a:t>?</a:t>
                </a:r>
                <a:r>
                  <a:rPr lang="ko-KR" altLang="en-US" dirty="0"/>
                  <a:t>을 </a:t>
                </a:r>
                <a:r>
                  <a:rPr lang="ko-KR" altLang="en-US" dirty="0" err="1"/>
                  <a:t>참거짓</a:t>
                </a:r>
                <a:r>
                  <a:rPr lang="ko-KR" altLang="en-US" dirty="0"/>
                  <a:t> 판정하는 대신 </a:t>
                </a:r>
                <a:r>
                  <a:rPr lang="ko-KR" altLang="en-US" dirty="0" err="1"/>
                  <a:t>시그모이드함수를</a:t>
                </a:r>
                <a:r>
                  <a:rPr lang="ko-KR" altLang="en-US" dirty="0"/>
                  <a:t> 적용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또한 학습을 마친 후 오류 </a:t>
                </a:r>
                <a:r>
                  <a:rPr lang="ko-KR" altLang="en-US" dirty="0" err="1"/>
                  <a:t>역전파와</a:t>
                </a:r>
                <a:r>
                  <a:rPr lang="ko-KR" altLang="en-US" dirty="0"/>
                  <a:t> 유사한 알고리즘을 이용하여 전역 최적화를 시도</a:t>
                </a:r>
                <a:r>
                  <a:rPr lang="en-US" altLang="ko-KR" dirty="0"/>
                  <a:t>[Suarez1999]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랜덤 </a:t>
                </a:r>
                <a:r>
                  <a:rPr lang="ko-KR" altLang="en-US" dirty="0" err="1"/>
                  <a:t>포리스트의</a:t>
                </a:r>
                <a:r>
                  <a:rPr lang="ko-KR" altLang="en-US" dirty="0"/>
                  <a:t> 학습을 마친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하나의 목적함수에 따라 모든 잎 </a:t>
                </a:r>
                <a:r>
                  <a:rPr lang="ko-KR" altLang="en-US" dirty="0" err="1"/>
                  <a:t>노드를</a:t>
                </a:r>
                <a:r>
                  <a:rPr lang="ko-KR" altLang="en-US" dirty="0"/>
                  <a:t> 전역 최적화 기법의 다시 조정</a:t>
                </a:r>
                <a:r>
                  <a:rPr lang="en-US" altLang="ko-KR" dirty="0"/>
                  <a:t>[Ren2015]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6965248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r>
              <a:rPr lang="ko-KR" altLang="en-US" dirty="0"/>
              <a:t>결정</a:t>
            </a:r>
            <a:r>
              <a:rPr lang="en-US" altLang="ko-KR" dirty="0"/>
              <a:t> </a:t>
            </a:r>
            <a:r>
              <a:rPr lang="ko-KR" altLang="en-US" dirty="0" err="1"/>
              <a:t>트리를</a:t>
            </a:r>
            <a:r>
              <a:rPr lang="ko-KR" altLang="en-US" dirty="0"/>
              <a:t> 등가의 신경망으로 변환하는 연구 사례</a:t>
            </a:r>
            <a:endParaRPr lang="en-US" altLang="ko-KR" dirty="0"/>
          </a:p>
          <a:p>
            <a:pPr lvl="1"/>
            <a:r>
              <a:rPr lang="ko-KR" altLang="en-US" dirty="0" err="1"/>
              <a:t>입력층에</a:t>
            </a:r>
            <a:r>
              <a:rPr lang="ko-KR" altLang="en-US" dirty="0"/>
              <a:t> 특징 개수만큼 </a:t>
            </a:r>
            <a:r>
              <a:rPr lang="ko-KR" altLang="en-US" dirty="0" err="1"/>
              <a:t>노드를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 err="1"/>
              <a:t>출력층에</a:t>
            </a:r>
            <a:r>
              <a:rPr lang="ko-KR" altLang="en-US" dirty="0"/>
              <a:t> 부류 개수만큼 </a:t>
            </a:r>
            <a:r>
              <a:rPr lang="ko-KR" altLang="en-US" dirty="0" err="1"/>
              <a:t>노드를</a:t>
            </a:r>
            <a:r>
              <a:rPr lang="ko-KR" altLang="en-US" dirty="0"/>
              <a:t> 둠</a:t>
            </a:r>
            <a:endParaRPr lang="en-US" altLang="ko-KR" dirty="0"/>
          </a:p>
          <a:p>
            <a:pPr lvl="1"/>
            <a:r>
              <a:rPr lang="ko-KR" altLang="en-US" dirty="0"/>
              <a:t>두 개의 </a:t>
            </a:r>
            <a:r>
              <a:rPr lang="ko-KR" altLang="en-US" dirty="0" err="1"/>
              <a:t>은닉층</a:t>
            </a:r>
            <a:endParaRPr lang="en-US" altLang="ko-KR" dirty="0"/>
          </a:p>
          <a:p>
            <a:pPr lvl="2"/>
            <a:r>
              <a:rPr lang="ko-KR" altLang="en-US" dirty="0"/>
              <a:t>첫 번째 </a:t>
            </a:r>
            <a:r>
              <a:rPr lang="ko-KR" altLang="en-US" dirty="0" err="1"/>
              <a:t>은닉층에</a:t>
            </a:r>
            <a:r>
              <a:rPr lang="ko-KR" altLang="en-US" dirty="0"/>
              <a:t> 내부 </a:t>
            </a:r>
            <a:r>
              <a:rPr lang="ko-KR" altLang="en-US" dirty="0" err="1"/>
              <a:t>노드를</a:t>
            </a:r>
            <a:r>
              <a:rPr lang="ko-KR" altLang="en-US" dirty="0"/>
              <a:t> 두고</a:t>
            </a:r>
            <a:r>
              <a:rPr lang="en-US" altLang="ko-KR" dirty="0"/>
              <a:t>, </a:t>
            </a:r>
            <a:r>
              <a:rPr lang="ko-KR" altLang="en-US" dirty="0"/>
              <a:t>두 번째 </a:t>
            </a:r>
            <a:r>
              <a:rPr lang="ko-KR" altLang="en-US" dirty="0" err="1"/>
              <a:t>은닉층에는</a:t>
            </a:r>
            <a:r>
              <a:rPr lang="ko-KR" altLang="en-US" dirty="0"/>
              <a:t> 잎 </a:t>
            </a:r>
            <a:r>
              <a:rPr lang="ko-KR" altLang="en-US" dirty="0" err="1"/>
              <a:t>노드를</a:t>
            </a:r>
            <a:r>
              <a:rPr lang="ko-KR" altLang="en-US" dirty="0"/>
              <a:t> 둠</a:t>
            </a:r>
            <a:endParaRPr lang="en-US" altLang="ko-KR" dirty="0"/>
          </a:p>
          <a:p>
            <a:pPr lvl="2"/>
            <a:r>
              <a:rPr lang="ko-KR" altLang="en-US" dirty="0"/>
              <a:t>첫 번째 </a:t>
            </a:r>
            <a:r>
              <a:rPr lang="ko-KR" altLang="en-US" dirty="0" err="1"/>
              <a:t>은닉층의</a:t>
            </a:r>
            <a:r>
              <a:rPr lang="ko-KR" altLang="en-US" dirty="0"/>
              <a:t> </a:t>
            </a:r>
            <a:r>
              <a:rPr lang="ko-KR" altLang="en-US" dirty="0" err="1"/>
              <a:t>노드는</a:t>
            </a:r>
            <a:r>
              <a:rPr lang="ko-KR" altLang="en-US" dirty="0"/>
              <a:t> 자신의 자손 잎 </a:t>
            </a:r>
            <a:r>
              <a:rPr lang="ko-KR" altLang="en-US" dirty="0" err="1"/>
              <a:t>노드와</a:t>
            </a:r>
            <a:r>
              <a:rPr lang="ko-KR" altLang="en-US" dirty="0"/>
              <a:t> 연결</a:t>
            </a:r>
            <a:endParaRPr lang="en-US" altLang="ko-KR" dirty="0"/>
          </a:p>
          <a:p>
            <a:pPr lvl="1"/>
            <a:r>
              <a:rPr lang="ko-KR" altLang="en-US" dirty="0"/>
              <a:t>두 번째 </a:t>
            </a:r>
            <a:r>
              <a:rPr lang="ko-KR" altLang="en-US" dirty="0" err="1"/>
              <a:t>은닉층이</a:t>
            </a:r>
            <a:r>
              <a:rPr lang="ko-KR" altLang="en-US" dirty="0"/>
              <a:t> </a:t>
            </a:r>
            <a:r>
              <a:rPr lang="en-US" altLang="ko-KR" dirty="0"/>
              <a:t>AND, </a:t>
            </a:r>
            <a:r>
              <a:rPr lang="ko-KR" altLang="en-US" dirty="0" err="1"/>
              <a:t>출력층이</a:t>
            </a:r>
            <a:r>
              <a:rPr lang="en-US" altLang="ko-KR" dirty="0"/>
              <a:t> OR </a:t>
            </a:r>
            <a:r>
              <a:rPr lang="ko-KR" altLang="en-US" dirty="0"/>
              <a:t>연산을 수행한다면 결정 </a:t>
            </a:r>
            <a:r>
              <a:rPr lang="ko-KR" altLang="en-US" dirty="0" err="1"/>
              <a:t>트리와</a:t>
            </a:r>
            <a:r>
              <a:rPr lang="ko-KR" altLang="en-US" dirty="0"/>
              <a:t> 신경망은 등가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86" y="3268806"/>
            <a:ext cx="7206742" cy="3112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91692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12.5.3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랜덤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포리스트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836712"/>
            <a:ext cx="8784976" cy="576064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/>
              <a:t>랜덤 </a:t>
            </a:r>
            <a:r>
              <a:rPr lang="ko-KR" altLang="en-US" dirty="0" err="1"/>
              <a:t>포리스트와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을 상호 변환하는 알고리즘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학습된 랜덤 </a:t>
            </a:r>
            <a:r>
              <a:rPr lang="ko-KR" altLang="en-US" dirty="0" err="1"/>
              <a:t>포리스트를</a:t>
            </a:r>
            <a:r>
              <a:rPr lang="ko-KR" altLang="en-US" dirty="0"/>
              <a:t> </a:t>
            </a:r>
            <a:r>
              <a:rPr lang="en-US" altLang="ko-KR" dirty="0"/>
              <a:t>CNN</a:t>
            </a:r>
            <a:r>
              <a:rPr lang="ko-KR" altLang="en-US" dirty="0"/>
              <a:t>으로 변환</a:t>
            </a:r>
            <a:r>
              <a:rPr lang="en-US" altLang="ko-KR" dirty="0"/>
              <a:t>(CNN </a:t>
            </a:r>
            <a:r>
              <a:rPr lang="ko-KR" altLang="en-US" dirty="0"/>
              <a:t>초기화에 해당</a:t>
            </a:r>
            <a:r>
              <a:rPr lang="en-US" altLang="ko-KR" dirty="0"/>
              <a:t>) </a:t>
            </a:r>
            <a:r>
              <a:rPr lang="en-US" altLang="ko-KR" dirty="0">
                <a:sym typeface="Wingdings" pitchFamily="2" charset="2"/>
              </a:rPr>
              <a:t> CNN</a:t>
            </a:r>
            <a:r>
              <a:rPr lang="ko-KR" altLang="en-US" dirty="0">
                <a:sym typeface="Wingdings" pitchFamily="2" charset="2"/>
              </a:rPr>
              <a:t>을 학습한 후 랜덤 </a:t>
            </a:r>
            <a:r>
              <a:rPr lang="ko-KR" altLang="en-US" dirty="0" err="1">
                <a:sym typeface="Wingdings" pitchFamily="2" charset="2"/>
              </a:rPr>
              <a:t>포리스트로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역변환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[Richmond2015]</a:t>
            </a:r>
          </a:p>
          <a:p>
            <a:pPr lvl="2">
              <a:lnSpc>
                <a:spcPct val="200000"/>
              </a:lnSpc>
            </a:pPr>
            <a:r>
              <a:rPr lang="ko-KR" altLang="en-US" dirty="0">
                <a:sym typeface="Wingdings" pitchFamily="2" charset="2"/>
              </a:rPr>
              <a:t>훈련집합이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작아도 학습이 잘되는 랜덤 </a:t>
            </a:r>
            <a:r>
              <a:rPr lang="ko-KR" altLang="en-US" dirty="0" err="1">
                <a:sym typeface="Wingdings" pitchFamily="2" charset="2"/>
              </a:rPr>
              <a:t>포리스트의</a:t>
            </a:r>
            <a:r>
              <a:rPr lang="ko-KR" altLang="en-US" dirty="0">
                <a:sym typeface="Wingdings" pitchFamily="2" charset="2"/>
              </a:rPr>
              <a:t> 장점과 표현 학습이 가능한 </a:t>
            </a:r>
            <a:r>
              <a:rPr lang="en-US" altLang="ko-KR" dirty="0">
                <a:sym typeface="Wingdings" pitchFamily="2" charset="2"/>
              </a:rPr>
              <a:t>CNN</a:t>
            </a:r>
            <a:r>
              <a:rPr lang="ko-KR" altLang="en-US" dirty="0">
                <a:sym typeface="Wingdings" pitchFamily="2" charset="2"/>
              </a:rPr>
              <a:t>의 장점을 결합한 접근방법 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200000"/>
              </a:lnSpc>
            </a:pPr>
            <a:r>
              <a:rPr lang="en-US" altLang="ko-KR" dirty="0">
                <a:sym typeface="Wingdings" pitchFamily="2" charset="2"/>
              </a:rPr>
              <a:t>[</a:t>
            </a:r>
            <a:r>
              <a:rPr lang="ko-KR" altLang="en-US" dirty="0">
                <a:sym typeface="Wingdings" pitchFamily="2" charset="2"/>
              </a:rPr>
              <a:t>그림 </a:t>
            </a:r>
            <a:r>
              <a:rPr lang="en-US" altLang="ko-KR" dirty="0">
                <a:sym typeface="Wingdings" pitchFamily="2" charset="2"/>
              </a:rPr>
              <a:t>12-4]</a:t>
            </a:r>
            <a:r>
              <a:rPr lang="ko-KR" altLang="en-US" dirty="0">
                <a:sym typeface="Wingdings" pitchFamily="2" charset="2"/>
              </a:rPr>
              <a:t>의 인체 분할 문제에서 성능 향상 입증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200000"/>
              </a:lnSpc>
            </a:pPr>
            <a:r>
              <a:rPr lang="ko-KR" altLang="en-US" dirty="0">
                <a:sym typeface="Wingdings" pitchFamily="2" charset="2"/>
              </a:rPr>
              <a:t>랜덤 </a:t>
            </a:r>
            <a:r>
              <a:rPr lang="ko-KR" altLang="en-US" dirty="0" err="1">
                <a:sym typeface="Wingdings" pitchFamily="2" charset="2"/>
              </a:rPr>
              <a:t>포리스트와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CNN</a:t>
            </a:r>
            <a:r>
              <a:rPr lang="ko-KR" altLang="en-US" dirty="0">
                <a:sym typeface="Wingdings" pitchFamily="2" charset="2"/>
              </a:rPr>
              <a:t>을 결합한 후 한꺼번에 학습하는 방법 </a:t>
            </a:r>
            <a:r>
              <a:rPr lang="en-US" altLang="ko-KR" dirty="0">
                <a:sym typeface="Wingdings" pitchFamily="2" charset="2"/>
              </a:rPr>
              <a:t>[Kontschieder2015]  2015</a:t>
            </a:r>
            <a:r>
              <a:rPr lang="ko-KR" altLang="en-US" dirty="0">
                <a:sym typeface="Wingdings" pitchFamily="2" charset="2"/>
              </a:rPr>
              <a:t>년 </a:t>
            </a:r>
            <a:r>
              <a:rPr lang="en-US" altLang="ko-KR" dirty="0">
                <a:sym typeface="Wingdings" pitchFamily="2" charset="2"/>
              </a:rPr>
              <a:t>Marr </a:t>
            </a:r>
            <a:r>
              <a:rPr lang="ko-KR" altLang="en-US">
                <a:sym typeface="Wingdings" pitchFamily="2" charset="2"/>
              </a:rPr>
              <a:t>상을 수상</a:t>
            </a:r>
            <a:endParaRPr lang="en-US" altLang="ko-KR" dirty="0">
              <a:sym typeface="Wingdings" pitchFamily="2" charset="2"/>
            </a:endParaRPr>
          </a:p>
          <a:p>
            <a:pPr lvl="2">
              <a:lnSpc>
                <a:spcPct val="200000"/>
              </a:lnSpc>
            </a:pP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7362564" y="5805264"/>
            <a:ext cx="3132856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357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히스토그램 방법과 </a:t>
            </a:r>
            <a:r>
              <a:rPr lang="ko-KR" altLang="en-US" dirty="0" err="1"/>
              <a:t>커널</a:t>
            </a:r>
            <a:r>
              <a:rPr lang="ko-KR" altLang="en-US" dirty="0"/>
              <a:t> 밀도 추정법의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커널</a:t>
            </a:r>
            <a:r>
              <a:rPr lang="ko-KR" altLang="en-US" dirty="0"/>
              <a:t> 밀도 </a:t>
            </a:r>
            <a:r>
              <a:rPr lang="ko-KR" altLang="en-US" dirty="0" err="1"/>
              <a:t>추정법은</a:t>
            </a:r>
            <a:r>
              <a:rPr lang="ko-KR" altLang="en-US" dirty="0"/>
              <a:t> 매끄러운 확률밀도함수를 추정함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79" y="2276872"/>
            <a:ext cx="5328592" cy="2746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4005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커널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밀도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추정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</a:t>
                </a:r>
                <a:r>
                  <a:rPr lang="ko-KR" altLang="en-US" dirty="0" err="1"/>
                  <a:t>추정법에서</a:t>
                </a:r>
                <a:r>
                  <a:rPr lang="ko-KR" altLang="en-US" dirty="0"/>
                  <a:t> 대역폭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중요성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작으면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빨강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뾰족뾰족한 모양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h</m:t>
                    </m:r>
                  </m:oMath>
                </a14:m>
                <a:r>
                  <a:rPr lang="ko-KR" altLang="en-US" dirty="0"/>
                  <a:t>가 너무 크면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녹색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뭉개짐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적절하게 설정해야 함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검정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 err="1"/>
                  <a:t>커널</a:t>
                </a:r>
                <a:r>
                  <a:rPr lang="ko-KR" altLang="en-US" dirty="0"/>
                  <a:t> 밀도 추정 기법의 근본적 문제점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샘플을 모두 저장하고 있어야 하는 메모리 기반 방법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새로운 샘플이 주어질 때마다 식 </a:t>
                </a:r>
                <a:r>
                  <a:rPr lang="en-US" altLang="ko-KR" dirty="0"/>
                  <a:t>(6.8)</a:t>
                </a:r>
                <a:r>
                  <a:rPr lang="ko-KR" altLang="en-US" dirty="0"/>
                  <a:t>을 처음부터 다시 계산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en-US" altLang="ko-KR" dirty="0"/>
                  <a:t> </a:t>
                </a:r>
                <a:r>
                  <a:rPr lang="ko-KR" altLang="en-US" dirty="0"/>
                  <a:t>데이터 희소성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차원의 저주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데이터가 낮은 차원인 경우로 국한하여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952" y="1988840"/>
            <a:ext cx="2728144" cy="251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35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가우시안을 이용한 방법</a:t>
                </a:r>
                <a:r>
                  <a:rPr lang="en-US" altLang="ko-KR" dirty="0"/>
                  <a:t>(</a:t>
                </a:r>
                <a:r>
                  <a:rPr lang="ko-KR" altLang="en-US" dirty="0" err="1"/>
                  <a:t>모수적</a:t>
                </a:r>
                <a:r>
                  <a:rPr lang="ko-KR" altLang="en-US" dirty="0"/>
                  <a:t> 방법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데이터가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가정하고 평균 벡터 </a:t>
                </a:r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𝛍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b="1" dirty="0"/>
                  <a:t>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추정함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대부분 데이터가 하나의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불충분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6-12]</a:t>
                </a:r>
                <a:r>
                  <a:rPr lang="ko-KR" altLang="en-US" dirty="0"/>
                  <a:t>의 오른쪽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7128792" cy="1302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97" y="3933056"/>
            <a:ext cx="5728360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01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 err="1"/>
                  <a:t>가우시안</a:t>
                </a:r>
                <a:r>
                  <a:rPr lang="ko-KR" altLang="en-US" dirty="0"/>
                  <a:t> 혼합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6-13]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가우시안을</a:t>
                </a:r>
                <a:r>
                  <a:rPr lang="ko-KR" altLang="en-US" dirty="0"/>
                  <a:t> 사용한 예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가우시안으로</a:t>
                </a:r>
                <a:r>
                  <a:rPr lang="ko-KR" altLang="en-US" dirty="0"/>
                  <a:t> 일반화하면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확률분포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b="1">
                        <a:latin typeface="Cambria Math"/>
                      </a:rPr>
                      <m:t>𝐱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개 </a:t>
                </a:r>
                <a:r>
                  <a:rPr lang="ko-KR" altLang="en-US" dirty="0" err="1"/>
                  <a:t>가우시안의</a:t>
                </a:r>
                <a:r>
                  <a:rPr lang="ko-KR" altLang="en-US" dirty="0"/>
                  <a:t> 선형 결합으로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(6.10))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005787"/>
            <a:ext cx="2867354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780928"/>
            <a:ext cx="3816424" cy="59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681560"/>
            <a:ext cx="5976664" cy="856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2470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가우시안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혼합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주어진 데이터와 추정해야 할 매개변수를 정리하면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최대 </a:t>
            </a:r>
            <a:r>
              <a:rPr lang="ko-KR" altLang="en-US" dirty="0" err="1"/>
              <a:t>우도를</a:t>
            </a:r>
            <a:r>
              <a:rPr lang="ko-KR" altLang="en-US" dirty="0"/>
              <a:t> 이용한 최적화 문제로 공식화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1628800"/>
            <a:ext cx="7591003" cy="779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9" y="3501008"/>
            <a:ext cx="5923384" cy="1784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75" y="5661248"/>
            <a:ext cx="6537313" cy="574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1786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EM </a:t>
                </a:r>
                <a:r>
                  <a:rPr lang="ko-KR" altLang="en-US" dirty="0"/>
                  <a:t>알고리즘을 이용한 식 </a:t>
                </a:r>
                <a:r>
                  <a:rPr lang="en-US" altLang="ko-KR" dirty="0"/>
                  <a:t>(6.13)</a:t>
                </a:r>
                <a:r>
                  <a:rPr lang="ko-KR" altLang="en-US" dirty="0"/>
                  <a:t>의 풀이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를 모르므로 </a:t>
                </a:r>
                <a:r>
                  <a:rPr lang="ko-KR" altLang="en-US" dirty="0" err="1"/>
                  <a:t>난수로</a:t>
                </a:r>
                <a:r>
                  <a:rPr lang="ko-KR" altLang="en-US" dirty="0"/>
                  <a:t> 설정하고 출발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6-14]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 err="1">
                    <a:sym typeface="Wingdings" pitchFamily="2" charset="2"/>
                  </a:rPr>
                  <a:t>가우시안으로</a:t>
                </a:r>
                <a:r>
                  <a:rPr lang="ko-KR" altLang="en-US" dirty="0">
                    <a:sym typeface="Wingdings" pitchFamily="2" charset="2"/>
                  </a:rPr>
                  <a:t> 샘플의 소속 정보 개선</a:t>
                </a:r>
                <a:r>
                  <a:rPr lang="en-US" altLang="ko-KR" dirty="0">
                    <a:sym typeface="Wingdings" pitchFamily="2" charset="2"/>
                  </a:rPr>
                  <a:t>(E</a:t>
                </a:r>
                <a:r>
                  <a:rPr lang="ko-KR" altLang="en-US" dirty="0">
                    <a:sym typeface="Wingdings" pitchFamily="2" charset="2"/>
                  </a:rPr>
                  <a:t>단계</a:t>
                </a:r>
                <a:r>
                  <a:rPr lang="en-US" altLang="ko-KR" dirty="0">
                    <a:sym typeface="Wingdings" pitchFamily="2" charset="2"/>
                  </a:rPr>
                  <a:t>)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/>
                  <a:t>샘플의 소속 정보로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개선</a:t>
                </a:r>
                <a:r>
                  <a:rPr lang="en-US" altLang="ko-KR" dirty="0"/>
                  <a:t>(M</a:t>
                </a:r>
                <a:r>
                  <a:rPr lang="ko-KR" altLang="en-US" dirty="0"/>
                  <a:t>단계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itchFamily="2" charset="2"/>
                  </a:rPr>
                  <a:t> ….. …. ([</a:t>
                </a:r>
                <a:r>
                  <a:rPr lang="ko-KR" altLang="en-US" dirty="0">
                    <a:sym typeface="Wingdings" pitchFamily="2" charset="2"/>
                  </a:rPr>
                  <a:t>그림 </a:t>
                </a:r>
                <a:r>
                  <a:rPr lang="en-US" altLang="ko-KR" dirty="0">
                    <a:sym typeface="Wingdings" pitchFamily="2" charset="2"/>
                  </a:rPr>
                  <a:t>6-15])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3251250" cy="2636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204864"/>
            <a:ext cx="3998144" cy="1905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15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76352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6.4.3 EM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가우시안 혼합을 위한 </a:t>
                </a:r>
                <a:r>
                  <a:rPr lang="en-US" altLang="ko-KR" dirty="0"/>
                  <a:t>EM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라인</a:t>
                </a:r>
                <a:r>
                  <a:rPr lang="en-US" altLang="ko-KR" dirty="0">
                    <a:sym typeface="Wingdings" pitchFamily="2" charset="2"/>
                  </a:rPr>
                  <a:t> 3</a:t>
                </a:r>
                <a:r>
                  <a:rPr lang="ko-KR" altLang="en-US" dirty="0">
                    <a:sym typeface="Wingdings" pitchFamily="2" charset="2"/>
                  </a:rPr>
                  <a:t>과 라인 </a:t>
                </a:r>
                <a:r>
                  <a:rPr lang="en-US" altLang="ko-KR" dirty="0">
                    <a:sym typeface="Wingdings" pitchFamily="2" charset="2"/>
                  </a:rPr>
                  <a:t>4</a:t>
                </a:r>
                <a:r>
                  <a:rPr lang="ko-KR" altLang="en-US" dirty="0">
                    <a:sym typeface="Wingdings" pitchFamily="2" charset="2"/>
                  </a:rPr>
                  <a:t>를 위한 수식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</a:t>
                </a:r>
                <a:r>
                  <a:rPr lang="ko-KR" altLang="en-US" dirty="0" err="1"/>
                  <a:t>가우시안에</a:t>
                </a:r>
                <a:r>
                  <a:rPr lang="ko-KR" altLang="en-US" dirty="0"/>
                  <a:t> 속할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1484784"/>
            <a:ext cx="6912768" cy="2218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719" y="3860452"/>
            <a:ext cx="4578873" cy="272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613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간단한 상황 예시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ko-KR" altLang="en-US" dirty="0"/>
              <a:t>개 군집을 가진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6-16]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차원 특징 공간을 </a:t>
            </a:r>
            <a:r>
              <a:rPr lang="ko-KR" altLang="en-US" dirty="0" err="1"/>
              <a:t>극좌표</a:t>
            </a:r>
            <a:r>
              <a:rPr lang="ko-KR" altLang="en-US" dirty="0"/>
              <a:t> 공간으로 변환하면 </a:t>
            </a:r>
            <a:r>
              <a:rPr lang="en-US" altLang="ko-KR" dirty="0"/>
              <a:t>1</a:t>
            </a:r>
            <a:r>
              <a:rPr lang="ko-KR" altLang="en-US" dirty="0"/>
              <a:t>차원만으로 </a:t>
            </a:r>
            <a:r>
              <a:rPr lang="en-US" altLang="ko-KR" dirty="0"/>
              <a:t>2</a:t>
            </a:r>
            <a:r>
              <a:rPr lang="ko-KR" altLang="en-US" dirty="0"/>
              <a:t>개 군집 표현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실제 문제에서는 비지도 학습을 이용하여 최적의 공간 변환을 자동으로 알아내야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6768752" cy="235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8257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 변환의 이해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인코딩과 </a:t>
                </a:r>
                <a:r>
                  <a:rPr lang="ko-KR" altLang="en-US" dirty="0" err="1"/>
                  <a:t>디코딩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원래 공간을 다른 공간으로 변환하는 </a:t>
                </a:r>
                <a:r>
                  <a:rPr lang="ko-KR" altLang="en-US" dirty="0" err="1"/>
                  <a:t>인코딩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altLang="ko-KR" dirty="0"/>
                  <a:t>), </a:t>
                </a:r>
                <a:r>
                  <a:rPr lang="ko-KR" altLang="en-US" dirty="0"/>
                  <a:t>변환 공간을 원래 공간으로 </a:t>
                </a:r>
                <a:r>
                  <a:rPr lang="ko-KR" altLang="en-US" dirty="0" err="1"/>
                  <a:t>역변환하는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디코딩</a:t>
                </a:r>
                <a:r>
                  <a:rPr lang="ko-KR" altLang="en-US" dirty="0"/>
                  <a:t> 과정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압축의 경우</a:t>
                </a:r>
                <a:r>
                  <a:rPr lang="en-US" altLang="ko-KR" dirty="0"/>
                  <a:t>, </a:t>
                </a:r>
                <a:r>
                  <a:rPr lang="ko-KR" altLang="en-US" dirty="0" err="1"/>
                  <a:t>역변환으로</a:t>
                </a:r>
                <a:r>
                  <a:rPr lang="ko-KR" altLang="en-US" dirty="0"/>
                  <a:t> 얻은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 가급적 같아야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데이터 가시화에서는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 공간으로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변환</a:t>
                </a:r>
                <a:r>
                  <a:rPr lang="en-US" altLang="ko-KR" dirty="0"/>
                  <a:t>. </a:t>
                </a:r>
                <a:r>
                  <a:rPr lang="ko-KR" altLang="en-US" dirty="0" err="1"/>
                  <a:t>디코딩은</a:t>
                </a:r>
                <a:r>
                  <a:rPr lang="ko-KR" altLang="en-US" dirty="0"/>
                  <a:t> 불필요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2348880"/>
            <a:ext cx="627697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98" y="3068960"/>
            <a:ext cx="3816424" cy="1703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63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en-US" altLang="ko-KR" dirty="0"/>
              <a:t>6.6.1 </a:t>
            </a:r>
            <a:r>
              <a:rPr lang="ko-KR" altLang="en-US" dirty="0"/>
              <a:t>주성분</a:t>
            </a:r>
            <a:r>
              <a:rPr lang="en-US" altLang="ko-KR" dirty="0"/>
              <a:t> </a:t>
            </a:r>
            <a:r>
              <a:rPr lang="ko-KR" altLang="en-US" dirty="0"/>
              <a:t>분석</a:t>
            </a:r>
            <a:endParaRPr lang="en-US" altLang="ko-KR" dirty="0"/>
          </a:p>
          <a:p>
            <a:r>
              <a:rPr lang="en-US" altLang="ko-KR" dirty="0"/>
              <a:t>6.6.2 </a:t>
            </a:r>
            <a:r>
              <a:rPr lang="ko-KR" altLang="en-US" dirty="0"/>
              <a:t>독립 성분 분석</a:t>
            </a:r>
            <a:endParaRPr lang="en-US" altLang="ko-KR" dirty="0"/>
          </a:p>
          <a:p>
            <a:r>
              <a:rPr lang="en-US" altLang="ko-KR" dirty="0"/>
              <a:t>6.6.3 </a:t>
            </a:r>
            <a:r>
              <a:rPr lang="ko-KR" altLang="en-US" dirty="0"/>
              <a:t>희소 코딩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10456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선형 인자 모델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선형 인자 모델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 연산을 이용한 공간 변환 기법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선형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연산을 사용하므로 행렬 곱으로 </a:t>
                </a:r>
                <a:r>
                  <a:rPr lang="ko-KR" altLang="en-US" dirty="0" err="1"/>
                  <a:t>인코딩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(6.17))</a:t>
                </a:r>
                <a:r>
                  <a:rPr lang="ko-KR" altLang="en-US" dirty="0"/>
                  <a:t>과 </a:t>
                </a:r>
                <a:r>
                  <a:rPr lang="ko-KR" altLang="en-US" dirty="0" err="1"/>
                  <a:t>디코딩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(6.18))</a:t>
                </a:r>
                <a:r>
                  <a:rPr lang="ko-KR" altLang="en-US" dirty="0"/>
                  <a:t> 과정을 표현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1" i="0" smtClean="0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는 데이터를 원점으로 이동하거나 잡음을 추가하는 등의 역할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인자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추가 항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에 따라 여러 가지 모델이 존재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</a:t>
                </a:r>
                <a:r>
                  <a:rPr lang="en-US" altLang="ko-KR" dirty="0"/>
                  <a:t>PCA(6.6.1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 – </a:t>
                </a:r>
                <a:r>
                  <a:rPr lang="ko-KR" altLang="en-US" dirty="0"/>
                  <a:t>관찰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인자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는 결정론적인 </a:t>
                </a:r>
                <a:r>
                  <a:rPr lang="en-US" altLang="ko-KR" dirty="0"/>
                  <a:t>1:1 </a:t>
                </a:r>
                <a:r>
                  <a:rPr lang="ko-KR" altLang="en-US" dirty="0" err="1"/>
                  <a:t>매핑</a:t>
                </a:r>
                <a:r>
                  <a:rPr lang="ko-KR" altLang="en-US" dirty="0"/>
                  <a:t> 관계 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가 </a:t>
                </a:r>
                <a:r>
                  <a:rPr lang="ko-KR" altLang="en-US" dirty="0" err="1"/>
                  <a:t>가우시안</a:t>
                </a:r>
                <a:r>
                  <a:rPr lang="ko-KR" altLang="en-US" dirty="0"/>
                  <a:t> 분포를 따른다고 가정하면 확률 </a:t>
                </a:r>
                <a:r>
                  <a:rPr lang="en-US" altLang="ko-KR" dirty="0" err="1"/>
                  <a:t>PCA</a:t>
                </a:r>
                <a:r>
                  <a:rPr lang="en-US" altLang="ko-KR" baseline="30000" dirty="0" err="1"/>
                  <a:t>probabilistic</a:t>
                </a:r>
                <a:r>
                  <a:rPr lang="en-US" altLang="ko-KR" baseline="30000" dirty="0"/>
                  <a:t> PCA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분포를 따른다고 가정하는 </a:t>
                </a:r>
                <a:r>
                  <a:rPr lang="en-US" altLang="ko-KR" dirty="0"/>
                  <a:t>ICA(6.6.2</a:t>
                </a:r>
                <a:r>
                  <a:rPr lang="ko-KR" altLang="en-US" dirty="0"/>
                  <a:t>절</a:t>
                </a:r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6453336" cy="112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77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데이터를 원점 중심으로 옮기는 </a:t>
            </a:r>
            <a:r>
              <a:rPr lang="ko-KR" altLang="en-US" dirty="0" err="1"/>
              <a:t>전처리를</a:t>
            </a:r>
            <a:r>
              <a:rPr lang="ko-KR" altLang="en-US" dirty="0"/>
              <a:t> 먼저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700808"/>
            <a:ext cx="6628978" cy="117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12976"/>
            <a:ext cx="5366742" cy="2662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299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 분석이 사용하는 </a:t>
                </a:r>
                <a:r>
                  <a:rPr lang="ko-KR" altLang="en-US" dirty="0" err="1"/>
                  <a:t>변환식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일반적인 선형 변환식인 식 </a:t>
                </a:r>
                <a:r>
                  <a:rPr lang="en-US" altLang="ko-KR" dirty="0"/>
                  <a:t>(6.17)</a:t>
                </a:r>
                <a:r>
                  <a:rPr lang="ko-KR" altLang="en-US" dirty="0"/>
                  <a:t>에서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 err="1"/>
                  <a:t>에</a:t>
                </a:r>
                <a:r>
                  <a:rPr lang="ko-KR" altLang="en-US" dirty="0"/>
                  <a:t> 확률 개념이 없고 </a:t>
                </a:r>
                <a14:m>
                  <m:oMath xmlns:m="http://schemas.openxmlformats.org/officeDocument/2006/math">
                    <m:r>
                      <a:rPr lang="ko-KR" altLang="en-US" b="1">
                        <a:latin typeface="Cambria Math"/>
                      </a:rPr>
                      <m:t>𝛂</m:t>
                    </m:r>
                  </m:oMath>
                </a14:m>
                <a:r>
                  <a:rPr lang="ko-KR" altLang="en-US" dirty="0"/>
                  <a:t>를 생략하면 주성분 분석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변환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로서 주성분 분석은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차원의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로 변환 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𝑗</m:t>
                    </m:r>
                  </m:oMath>
                </a14:m>
                <a:r>
                  <a:rPr lang="ko-KR" altLang="en-US" dirty="0"/>
                  <a:t>번째 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벡터와의 내적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bSup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가리키는 축으로 투영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2</a:t>
                </a:r>
                <a:r>
                  <a:rPr lang="ko-KR" altLang="en-US" dirty="0"/>
                  <a:t>차원을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차원으로 변환하는 상황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=2, </m:t>
                    </m:r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altLang="ko-KR" dirty="0"/>
                  <a:t>)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01" y="2636912"/>
            <a:ext cx="6914545" cy="67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7" y="4077072"/>
            <a:ext cx="5863274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096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목적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손실을 최소화하면서 </a:t>
                </a:r>
                <a:r>
                  <a:rPr lang="ko-KR" altLang="en-US" dirty="0" err="1"/>
                  <a:t>저차원으로</a:t>
                </a:r>
                <a:r>
                  <a:rPr lang="ko-KR" altLang="en-US" dirty="0"/>
                  <a:t> 변환하는 것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6-19]</a:t>
                </a:r>
                <a:r>
                  <a:rPr lang="ko-KR" altLang="en-US" dirty="0"/>
                  <a:t>에서 정보 손실 예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6-19(a)]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 쌍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6-19(b)]</a:t>
                </a:r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1" i="1" smtClean="0">
                            <a:latin typeface="Cambria Math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ko-KR" altLang="en-US" dirty="0"/>
                  <a:t> 쌍이 같은 점으로 변환되는 정보 손실</a:t>
                </a:r>
                <a:endParaRPr lang="en-US" altLang="ko-KR" dirty="0"/>
              </a:p>
              <a:p>
                <a:pPr lvl="3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6-19(c)]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 점이 모두 다른 점으로 변환되어 정보 손실이 가장 적음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주성분 분석은 변환된 훈련집합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>
                    <a:solidFill>
                      <a:srgbClr val="0000FF"/>
                    </a:solidFill>
                  </a:rPr>
                  <a:t>분산이 클수록 정보 손실이 적다</a:t>
                </a:r>
                <a:r>
                  <a:rPr lang="ko-KR" altLang="en-US" dirty="0"/>
                  <a:t>고 판단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4952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2" y="1124743"/>
            <a:ext cx="7468457" cy="39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83" y="5222690"/>
            <a:ext cx="7575394" cy="1014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7670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ko-KR" altLang="en-US" dirty="0"/>
                  <a:t>로 국한하고 분산을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문제 </a:t>
                </a:r>
                <a:r>
                  <a:rPr lang="en-US" altLang="ko-KR" dirty="0"/>
                  <a:t>6.1]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바꾸어 쓰면</a:t>
                </a:r>
                <a:r>
                  <a:rPr lang="en-US" altLang="ko-KR" dirty="0"/>
                  <a:t>,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3"/>
            <a:ext cx="7992888" cy="6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401074" cy="789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4581128"/>
            <a:ext cx="5400600" cy="367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974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유형의 학습</a:t>
            </a:r>
            <a:endParaRPr lang="en-US" altLang="ko-KR" dirty="0"/>
          </a:p>
          <a:p>
            <a:pPr lvl="1"/>
            <a:r>
              <a:rPr lang="ko-KR" altLang="en-US" dirty="0"/>
              <a:t>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가짐</a:t>
            </a:r>
            <a:endParaRPr lang="en-US" altLang="ko-KR" dirty="0"/>
          </a:p>
          <a:p>
            <a:pPr lvl="1"/>
            <a:r>
              <a:rPr lang="ko-KR" altLang="en-US" dirty="0"/>
              <a:t>비지도 학습</a:t>
            </a:r>
            <a:r>
              <a:rPr lang="en-US" altLang="ko-KR" dirty="0"/>
              <a:t>: </a:t>
            </a:r>
            <a:r>
              <a:rPr lang="ko-KR" altLang="en-US" dirty="0"/>
              <a:t>모든 훈련 샘플이 레이블 정보를 가지지 않음 </a:t>
            </a:r>
            <a:r>
              <a:rPr lang="en-US" altLang="ko-KR" dirty="0">
                <a:sym typeface="Wingdings" pitchFamily="2" charset="2"/>
              </a:rPr>
              <a:t> 6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r>
              <a:rPr lang="ko-KR" altLang="en-US" dirty="0"/>
              <a:t>준지도 학습</a:t>
            </a:r>
            <a:r>
              <a:rPr lang="en-US" altLang="ko-KR" dirty="0"/>
              <a:t>: </a:t>
            </a:r>
            <a:r>
              <a:rPr lang="ko-KR" altLang="en-US" dirty="0"/>
              <a:t>레이블을 가진 샘플과 가지지 않은 샘플이 섞여 있음 </a:t>
            </a:r>
            <a:r>
              <a:rPr lang="en-US" altLang="ko-KR" dirty="0">
                <a:sym typeface="Wingdings" pitchFamily="2" charset="2"/>
              </a:rPr>
              <a:t> 7</a:t>
            </a:r>
            <a:r>
              <a:rPr lang="ko-KR" altLang="en-US" dirty="0">
                <a:sym typeface="Wingdings" pitchFamily="2" charset="2"/>
              </a:rPr>
              <a:t>장의 주제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7778080" cy="280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en-US" altLang="ko-KR" dirty="0"/>
                  <a:t>PCA</a:t>
                </a:r>
                <a:r>
                  <a:rPr lang="ko-KR" altLang="en-US" dirty="0"/>
                  <a:t>의 최적화 문제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가 단위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벡터라는 사실을 적용하여 문제를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𝐿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1" i="0" smtClean="0">
                        <a:latin typeface="Cambria Math"/>
                      </a:rPr>
                      <m:t>𝐮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𝐮</m:t>
                    </m:r>
                  </m:oMath>
                </a14:m>
                <a:r>
                  <a:rPr lang="ko-KR" altLang="en-US" dirty="0"/>
                  <a:t>로 미분하면</a:t>
                </a:r>
                <a:r>
                  <a:rPr lang="en-US" altLang="ko-KR" dirty="0"/>
                  <a:t>,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𝐿</m:t>
                        </m:r>
                      </m:num>
                      <m:den>
                        <m:r>
                          <a:rPr lang="en-US" altLang="ko-KR" i="1" smtClean="0">
                            <a:latin typeface="Cambria Math"/>
                          </a:rPr>
                          <m:t>𝜕</m:t>
                        </m:r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den>
                    </m:f>
                    <m:r>
                      <a:rPr lang="en-US" altLang="ko-KR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풀면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주성분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분석의 학습 알고리즘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훈련집합으로 </a:t>
                </a:r>
                <a:r>
                  <a:rPr lang="ko-KR" altLang="en-US" dirty="0" err="1"/>
                  <a:t>공분산</a:t>
                </a:r>
                <a:r>
                  <a:rPr lang="ko-KR" altLang="en-US" dirty="0"/>
                  <a:t> 행렬 </a:t>
                </a:r>
                <a14:m>
                  <m:oMath xmlns:m="http://schemas.openxmlformats.org/officeDocument/2006/math">
                    <m:r>
                      <a:rPr lang="el-GR" altLang="ko-KR" b="1" i="0" smtClean="0">
                        <a:latin typeface="Cambria Math"/>
                        <a:ea typeface="Cambria Math"/>
                      </a:rPr>
                      <m:t>𝚺</m:t>
                    </m:r>
                  </m:oMath>
                </a14:m>
                <a:r>
                  <a:rPr lang="ko-KR" altLang="en-US" dirty="0" err="1"/>
                  <a:t>를</a:t>
                </a:r>
                <a:r>
                  <a:rPr lang="ko-KR" altLang="en-US" dirty="0"/>
                  <a:t> 계산한다</a:t>
                </a:r>
                <a:r>
                  <a:rPr lang="en-US" altLang="ko-KR" dirty="0"/>
                  <a:t>.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(6.22)</a:t>
                </a:r>
                <a:r>
                  <a:rPr lang="ko-KR" altLang="en-US" dirty="0"/>
                  <a:t>를 풀어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개의 </a:t>
                </a:r>
                <a:r>
                  <a:rPr lang="ko-KR" altLang="en-US" dirty="0" err="1"/>
                  <a:t>고윳값과</a:t>
                </a:r>
                <a:r>
                  <a:rPr lang="ko-KR" altLang="en-US" dirty="0"/>
                  <a:t> 고유 벡터를 구한다</a:t>
                </a:r>
                <a:r>
                  <a:rPr lang="en-US" altLang="ko-KR" dirty="0"/>
                  <a:t>. 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ko-KR" altLang="en-US" dirty="0" err="1"/>
                  <a:t>고윳값이</a:t>
                </a:r>
                <a:r>
                  <a:rPr lang="ko-KR" altLang="en-US" dirty="0"/>
                  <a:t> 큰 순서대로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ko-KR" altLang="en-US" dirty="0"/>
                  <a:t>를 나열한다</a:t>
                </a:r>
                <a:r>
                  <a:rPr lang="en-US" altLang="ko-KR" dirty="0"/>
                  <a:t>. (</a:t>
                </a:r>
                <a:r>
                  <a:rPr lang="ko-KR" altLang="en-US" dirty="0"/>
                  <a:t>이들을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주성분이라 부름</a:t>
                </a:r>
                <a:r>
                  <a:rPr lang="en-US" altLang="ko-KR" dirty="0"/>
                  <a:t>)</a:t>
                </a:r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</m:oMath>
                </a14:m>
                <a:r>
                  <a:rPr lang="ko-KR" altLang="en-US" dirty="0"/>
                  <a:t>개의 주성분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i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0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>
                            <a:latin typeface="Cambria Math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ko-KR" altLang="en-US" dirty="0"/>
                  <a:t>를 선택하여 식 </a:t>
                </a:r>
                <a:r>
                  <a:rPr lang="en-US" altLang="ko-KR" dirty="0"/>
                  <a:t>(6.20)</a:t>
                </a:r>
                <a:r>
                  <a:rPr lang="ko-KR" altLang="en-US" dirty="0"/>
                  <a:t>에 있는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에 채운다</a:t>
                </a:r>
                <a:r>
                  <a:rPr lang="en-US" altLang="ko-KR" dirty="0"/>
                  <a:t>.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6098925" cy="34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068" y="2348880"/>
            <a:ext cx="1872207" cy="534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33" y="3429000"/>
            <a:ext cx="60102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388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35" y="908720"/>
            <a:ext cx="7151961" cy="571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7477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r>
                  <a:rPr lang="ko-KR" altLang="en-US" dirty="0"/>
                  <a:t>디코딩 과정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역변환은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  <m:r>
                      <a:rPr lang="en-US" altLang="ko-KR" b="1" i="0" dirty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1" i="0" dirty="0" smtClean="0">
                                    <a:latin typeface="Cambria Math"/>
                                  </a:rPr>
                                  <m:t>𝐖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ko-KR" b="0" i="0" dirty="0" smtClean="0">
                                    <a:latin typeface="Cambria Math"/>
                                  </a:rPr>
                                  <m:t>T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ko-KR" b="1" i="1" dirty="0" smtClean="0">
                            <a:latin typeface="Cambria Math"/>
                          </a:rPr>
                          <m:t>−</m:t>
                        </m:r>
                        <m:r>
                          <a:rPr lang="en-US" altLang="ko-KR" b="1" i="1" dirty="0" smtClean="0">
                            <a:latin typeface="Cambria Math"/>
                          </a:rPr>
                          <m:t>𝟏</m:t>
                        </m:r>
                      </m:sup>
                    </m:sSup>
                    <m:r>
                      <a:rPr lang="en-US" altLang="ko-KR" b="1" i="1" dirty="0" smtClean="0">
                        <a:latin typeface="Cambria Math"/>
                      </a:rPr>
                      <m:t>𝒛</m:t>
                    </m:r>
                  </m:oMath>
                </a14:m>
                <a:r>
                  <a:rPr lang="ko-KR" altLang="en-US" dirty="0"/>
                  <a:t>인데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정규직교 행렬이므로 식 </a:t>
                </a:r>
                <a:r>
                  <a:rPr lang="en-US" altLang="ko-KR" dirty="0"/>
                  <a:t>(6.23)</a:t>
                </a:r>
                <a:r>
                  <a:rPr lang="ko-KR" altLang="en-US" dirty="0"/>
                  <a:t>이 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설정하면 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∗</m:t>
                    </m:r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이고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</m:acc>
                  </m:oMath>
                </a14:m>
                <a:r>
                  <a:rPr lang="ko-KR" altLang="en-US" dirty="0"/>
                  <a:t>는 원래 샘플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같게 됨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6-20(b)]</a:t>
                </a:r>
                <a:r>
                  <a:rPr lang="ko-KR" altLang="en-US" dirty="0"/>
                  <a:t>의 예시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원래 공간을 단지 일정한 양만큼 회전하는 것에 불과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실제로는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&lt;</m:t>
                    </m:r>
                    <m:r>
                      <a:rPr lang="en-US" altLang="ko-KR" i="1" dirty="0">
                        <a:latin typeface="Cambria Math"/>
                      </a:rPr>
                      <m:t>𝑑</m:t>
                    </m:r>
                  </m:oMath>
                </a14:m>
                <a:r>
                  <a:rPr lang="ko-KR" altLang="en-US" dirty="0"/>
                  <a:t>로 설정하여 차원 축소를 꾀함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많은 응용이 있음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데이터 압축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b="0" i="1" dirty="0" smtClean="0">
                        <a:latin typeface="Cambria Math"/>
                      </a:rPr>
                      <m:t>=2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𝑞</m:t>
                    </m:r>
                    <m:r>
                      <a:rPr lang="en-US" altLang="ko-KR" i="1" dirty="0">
                        <a:latin typeface="Cambria Math"/>
                      </a:rPr>
                      <m:t>=3</m:t>
                    </m:r>
                  </m:oMath>
                </a14:m>
                <a:r>
                  <a:rPr lang="ko-KR" altLang="en-US" dirty="0"/>
                  <a:t>으로 설정하여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차원 또는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차원으로 축소하여 데이터 가시화</a:t>
                </a:r>
                <a:r>
                  <a:rPr lang="en-US" altLang="ko-KR" dirty="0"/>
                  <a:t> 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고유얼굴 기법</a:t>
                </a:r>
                <a:r>
                  <a:rPr lang="en-US" altLang="ko-KR" dirty="0"/>
                  <a:t>: 256*256 </a:t>
                </a:r>
                <a:r>
                  <a:rPr lang="ko-KR" altLang="en-US" dirty="0"/>
                  <a:t>얼굴 영상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</a:rPr>
                      <m:t>=65536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</a:rPr>
                      <m:t>=7</m:t>
                    </m:r>
                  </m:oMath>
                </a14:m>
                <a:r>
                  <a:rPr lang="ko-KR" altLang="en-US" dirty="0"/>
                  <a:t>차원으로 변환하여 얼굴 인식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정면 얼굴에 대해 </a:t>
                </a:r>
                <a:r>
                  <a:rPr lang="en-US" altLang="ko-KR" dirty="0"/>
                  <a:t>96% </a:t>
                </a:r>
                <a:r>
                  <a:rPr lang="ko-KR" altLang="en-US" dirty="0" err="1"/>
                  <a:t>정확률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상위 몇 개의 고유 벡터가 대부분 정보를 가짐</a:t>
                </a:r>
                <a:endParaRPr lang="en-US" altLang="ko-KR" dirty="0"/>
              </a:p>
              <a:p>
                <a:pPr lvl="2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r="-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90" y="2064826"/>
            <a:ext cx="6000750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050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블라인드 원음 분리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세계에서는 여러 신호가 섞여 나타남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6-21]</a:t>
            </a:r>
            <a:r>
              <a:rPr lang="ko-KR" altLang="en-US" dirty="0"/>
              <a:t>은 음악과 대화가 섞이는 예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마이크로 측정한 혼합 신호로부터 원음</a:t>
            </a:r>
            <a:r>
              <a:rPr lang="en-US" altLang="ko-KR" dirty="0"/>
              <a:t>(</a:t>
            </a:r>
            <a:r>
              <a:rPr lang="ko-KR" altLang="en-US" dirty="0"/>
              <a:t>음악과 목소리</a:t>
            </a:r>
            <a:r>
              <a:rPr lang="en-US" altLang="ko-KR" dirty="0"/>
              <a:t>)</a:t>
            </a:r>
            <a:r>
              <a:rPr lang="ko-KR" altLang="en-US" dirty="0"/>
              <a:t>을 복원할 수 있나</a:t>
            </a:r>
            <a:r>
              <a:rPr lang="en-US" altLang="ko-KR" dirty="0"/>
              <a:t>?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블라인드 원음 분리 문제라 부르며 독립 성분 분석 기법으로 해결 가능</a:t>
            </a:r>
            <a:endParaRPr lang="en-US" altLang="ko-KR" dirty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>
                <a:sym typeface="Wingdings" pitchFamily="2" charset="2"/>
              </a:rPr>
              <a:t>아주 많은 예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뇌파와 다른 장기 신호가 섞인 </a:t>
            </a:r>
            <a:r>
              <a:rPr lang="en-US" altLang="ko-KR" dirty="0">
                <a:sym typeface="Wingdings" pitchFamily="2" charset="2"/>
              </a:rPr>
              <a:t>EEG, </a:t>
            </a:r>
            <a:r>
              <a:rPr lang="ko-KR" altLang="en-US" dirty="0">
                <a:sym typeface="Wingdings" pitchFamily="2" charset="2"/>
              </a:rPr>
              <a:t>장면과 잡음이 섞인 영상</a:t>
            </a:r>
            <a:r>
              <a:rPr lang="en-US" altLang="ko-KR" dirty="0">
                <a:sym typeface="Wingdings" pitchFamily="2" charset="2"/>
              </a:rPr>
              <a:t>, …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97" y="1988840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1797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정의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측정된 혼합 신호를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표기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순간에 획득된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)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 샘플로 취함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따라서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훈련집합은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로부터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ℤ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찾는 문제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0" y="3212976"/>
            <a:ext cx="6321184" cy="2507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024" y="3179660"/>
                <a:ext cx="792088" cy="601216"/>
              </a:xfrm>
              <a:prstGeom prst="rect">
                <a:avLst/>
              </a:prstGeom>
              <a:blipFill rotWithShape="1">
                <a:blip r:embed="rId4"/>
                <a:stretch>
                  <a:fillRect r="-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𝑧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4092740"/>
                <a:ext cx="792088" cy="601216"/>
              </a:xfrm>
              <a:prstGeom prst="rect">
                <a:avLst/>
              </a:prstGeom>
              <a:blipFill rotWithShape="1">
                <a:blip r:embed="rId5"/>
                <a:stretch>
                  <a:fillRect r="-2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(2)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4149080"/>
                <a:ext cx="792088" cy="601216"/>
              </a:xfrm>
              <a:prstGeom prst="rect">
                <a:avLst/>
              </a:prstGeom>
              <a:blipFill rotWithShape="1">
                <a:blip r:embed="rId6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altLang="ko-KR" sz="2000" b="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(1)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04" y="2920532"/>
                <a:ext cx="792088" cy="601216"/>
              </a:xfrm>
              <a:prstGeom prst="rect">
                <a:avLst/>
              </a:prstGeom>
              <a:blipFill rotWithShape="1">
                <a:blip r:embed="rId7"/>
                <a:stretch>
                  <a:fillRect r="-30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/>
          <p:cNvCxnSpPr/>
          <p:nvPr/>
        </p:nvCxnSpPr>
        <p:spPr>
          <a:xfrm>
            <a:off x="5004048" y="3933056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132" y="3834645"/>
                <a:ext cx="504056" cy="43454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/>
          <p:cNvCxnSpPr/>
          <p:nvPr/>
        </p:nvCxnSpPr>
        <p:spPr>
          <a:xfrm>
            <a:off x="4791236" y="5229200"/>
            <a:ext cx="2016224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511740" y="4133141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930555"/>
                <a:ext cx="504056" cy="43454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>
            <a:off x="1511840" y="5013176"/>
            <a:ext cx="1620000" cy="0"/>
          </a:xfrm>
          <a:prstGeom prst="straightConnector1">
            <a:avLst/>
          </a:prstGeom>
          <a:ln w="1905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552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문제 공식화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혼합 신호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원래 신호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𝐳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선형 결합으로 표현 가능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𝑡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𝑡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가 독립이라는 가정</a:t>
                </a:r>
                <a:r>
                  <a:rPr lang="en-US" altLang="ko-KR" dirty="0"/>
                  <a:t>)</a:t>
                </a:r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행렬 표기로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블라인드 원음 분리 문제란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것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</a:rPr>
                      <m:t>𝐀</m:t>
                    </m:r>
                  </m:oMath>
                </a14:m>
                <a:r>
                  <a:rPr lang="ko-KR" altLang="en-US" dirty="0"/>
                  <a:t>를 알면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(6.26)</a:t>
                </a:r>
                <a:r>
                  <a:rPr lang="ko-KR" altLang="en-US" dirty="0"/>
                  <a:t>으로 원음 복원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r>
                  <a:rPr lang="ko-KR" altLang="en-US" dirty="0"/>
                  <a:t>식</a:t>
                </a:r>
                <a:r>
                  <a:rPr lang="en-US" altLang="ko-KR" dirty="0"/>
                  <a:t> (6.25)</a:t>
                </a:r>
                <a:r>
                  <a:rPr lang="ko-KR" altLang="en-US" dirty="0"/>
                  <a:t>는 과소 조건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정수 하나를 주고 어떤 두 수의 곱인지 알아내라는 문제와 비슷함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예를 들어</a:t>
                </a:r>
                <a:r>
                  <a:rPr lang="en-US" altLang="ko-KR" dirty="0"/>
                  <a:t>, 32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1*32, 2*16, 4*8 </a:t>
                </a:r>
                <a:r>
                  <a:rPr lang="ko-KR" altLang="en-US" dirty="0"/>
                  <a:t>등 여러 답이 가능</a:t>
                </a:r>
                <a:r>
                  <a:rPr lang="en-US" altLang="ko-KR" dirty="0"/>
                  <a:t>) </a:t>
                </a:r>
                <a:r>
                  <a:rPr lang="en-US" altLang="ko-KR" dirty="0">
                    <a:sym typeface="Wingdings" pitchFamily="2" charset="2"/>
                  </a:rPr>
                  <a:t> </a:t>
                </a:r>
                <a:r>
                  <a:rPr lang="ko-KR" altLang="en-US" dirty="0">
                    <a:sym typeface="Wingdings" pitchFamily="2" charset="2"/>
                  </a:rPr>
                  <a:t>추가 조건을 주면 유일 해가 가능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문제도 과소 적합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r>
                  <a:rPr lang="ko-KR" altLang="en-US" dirty="0">
                    <a:sym typeface="Wingdings" pitchFamily="2" charset="2"/>
                  </a:rPr>
                  <a:t>추가 조건을 이용하여 식 </a:t>
                </a:r>
                <a:r>
                  <a:rPr lang="en-US" altLang="ko-KR" dirty="0">
                    <a:sym typeface="Wingdings" pitchFamily="2" charset="2"/>
                  </a:rPr>
                  <a:t>(6.25)</a:t>
                </a:r>
                <a:r>
                  <a:rPr lang="ko-KR" altLang="en-US" dirty="0">
                    <a:sym typeface="Wingdings" pitchFamily="2" charset="2"/>
                  </a:rPr>
                  <a:t>의 해를 찾음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독립성 가정과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ko-KR" altLang="en-US" dirty="0" err="1">
                    <a:sym typeface="Wingdings" pitchFamily="2" charset="2"/>
                  </a:rPr>
                  <a:t>비가우시안</a:t>
                </a:r>
                <a:r>
                  <a:rPr lang="ko-KR" altLang="en-US" dirty="0">
                    <a:sym typeface="Wingdings" pitchFamily="2" charset="2"/>
                  </a:rPr>
                  <a:t> 가정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 r="-5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04" y="1628800"/>
            <a:ext cx="5819057" cy="56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55" y="2605724"/>
            <a:ext cx="5185440" cy="342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67" y="3421835"/>
            <a:ext cx="6142082" cy="35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0177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12968" cy="5688632"/>
          </a:xfrm>
        </p:spPr>
        <p:txBody>
          <a:bodyPr/>
          <a:lstStyle/>
          <a:p>
            <a:r>
              <a:rPr lang="ko-KR" altLang="en-US" dirty="0"/>
              <a:t>독립성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신호가 서로 독립이라는 가정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음악과 대화는 서로 무관하게 발생함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비가우시안</a:t>
            </a:r>
            <a:r>
              <a:rPr lang="ko-KR" altLang="en-US" dirty="0"/>
              <a:t> 가정</a:t>
            </a:r>
            <a:endParaRPr lang="en-US" altLang="ko-KR" dirty="0"/>
          </a:p>
          <a:p>
            <a:pPr lvl="1"/>
            <a:r>
              <a:rPr lang="ko-KR" altLang="en-US" dirty="0"/>
              <a:t>원래 신호가 </a:t>
            </a:r>
            <a:r>
              <a:rPr lang="ko-KR" altLang="en-US" dirty="0" err="1"/>
              <a:t>가우시안이라면</a:t>
            </a:r>
            <a:r>
              <a:rPr lang="ko-KR" altLang="en-US" dirty="0"/>
              <a:t> 혼합 신호도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6-22(a)]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 err="1"/>
              <a:t>가우시안이</a:t>
            </a:r>
            <a:r>
              <a:rPr lang="ko-KR" altLang="en-US" dirty="0"/>
              <a:t> 되므로 분리할 실마리 없음</a:t>
            </a:r>
            <a:r>
              <a:rPr lang="en-US" altLang="ko-KR" dirty="0"/>
              <a:t>. </a:t>
            </a:r>
            <a:r>
              <a:rPr lang="ko-KR" altLang="en-US" dirty="0" err="1"/>
              <a:t>비가우시안이면</a:t>
            </a:r>
            <a:r>
              <a:rPr lang="ko-KR" altLang="en-US" dirty="0"/>
              <a:t>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6-22(b)]</a:t>
            </a:r>
            <a:r>
              <a:rPr lang="ko-KR" altLang="en-US" dirty="0"/>
              <a:t>처럼</a:t>
            </a:r>
            <a:r>
              <a:rPr lang="en-US" altLang="ko-KR" dirty="0"/>
              <a:t>) </a:t>
            </a:r>
            <a:r>
              <a:rPr lang="ko-KR" altLang="en-US" dirty="0"/>
              <a:t>실마리가</a:t>
            </a:r>
            <a:r>
              <a:rPr lang="en-US" altLang="ko-KR" dirty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7200800" cy="979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08" y="4005064"/>
            <a:ext cx="5979597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02286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의 문제 풀이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원래 신호의 </a:t>
                </a:r>
                <a:r>
                  <a:rPr lang="ko-KR" altLang="en-US" dirty="0" err="1"/>
                  <a:t>비가우시안인</a:t>
                </a:r>
                <a:r>
                  <a:rPr lang="ko-KR" altLang="en-US" dirty="0"/>
                  <a:t> 정도를 최대화하는 가중치를 구하는 전략 사용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원래 신호를 식으로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161925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pPr lvl="2"/>
                <a:r>
                  <a:rPr lang="ko-KR" altLang="en-US" dirty="0" err="1"/>
                  <a:t>비가우시안을</a:t>
                </a:r>
                <a:r>
                  <a:rPr lang="ko-KR" altLang="en-US" dirty="0"/>
                  <a:t> 최대화하는 가중치를 구하는 식을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̌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𝐺</m:t>
                        </m:r>
                      </m:e>
                    </m:acc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비가우시안</a:t>
                </a:r>
                <a:r>
                  <a:rPr lang="ko-KR" altLang="en-US" dirty="0"/>
                  <a:t> 정도를 측정하는 함수</a:t>
                </a:r>
                <a:endParaRPr lang="en-US" altLang="ko-KR" dirty="0"/>
              </a:p>
              <a:p>
                <a:pPr lvl="3"/>
                <a:r>
                  <a:rPr lang="ko-KR" altLang="en-US" dirty="0"/>
                  <a:t>주로 식</a:t>
                </a:r>
                <a:r>
                  <a:rPr lang="en-US" altLang="ko-KR" dirty="0"/>
                  <a:t> (6.31)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첨도를</a:t>
                </a:r>
                <a:r>
                  <a:rPr lang="ko-KR" altLang="en-US" dirty="0"/>
                  <a:t> 사용</a:t>
                </a:r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3"/>
                <a:endParaRPr lang="en-US" altLang="ko-KR" dirty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 rotWithShape="1">
                <a:blip r:embed="rId2"/>
                <a:stretch>
                  <a:fillRect l="-55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54" y="2000605"/>
            <a:ext cx="6735465" cy="79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548587"/>
            <a:ext cx="3645502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22" y="4869160"/>
            <a:ext cx="3210102" cy="757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786" y="5157192"/>
            <a:ext cx="513209" cy="260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768" y="3377293"/>
            <a:ext cx="2075064" cy="53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170" y="3429000"/>
            <a:ext cx="666750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520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독립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성분 분석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ICA </a:t>
                </a:r>
                <a:r>
                  <a:rPr lang="ko-KR" altLang="en-US" dirty="0"/>
                  <a:t>학습</a:t>
                </a:r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전처리 수행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훈련집합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/>
                  <a:t>의 평균이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0</a:t>
                </a:r>
                <a:r>
                  <a:rPr lang="ko-KR" altLang="en-US" dirty="0"/>
                  <a:t>이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되도록 이동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(6.19) </a:t>
                </a:r>
                <a:r>
                  <a:rPr lang="ko-KR" altLang="en-US" dirty="0"/>
                  <a:t>적용</a:t>
                </a:r>
                <a:r>
                  <a:rPr lang="en-US" altLang="ko-KR" dirty="0"/>
                  <a:t>)</a:t>
                </a:r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(6.30)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화이트닝</a:t>
                </a:r>
                <a:r>
                  <a:rPr lang="ko-KR" altLang="en-US" dirty="0"/>
                  <a:t> 변환 적용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609600" lvl="1" indent="-342900">
                  <a:buFont typeface="+mj-lt"/>
                  <a:buAutoNum type="arabicPeriod"/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(6.29)</a:t>
                </a:r>
                <a:r>
                  <a:rPr lang="ko-KR" altLang="en-US" dirty="0"/>
                  <a:t>를 풀어 최적 가중치 구함</a:t>
                </a:r>
                <a:endParaRPr lang="en-US" altLang="ko-KR" dirty="0"/>
              </a:p>
              <a:p>
                <a:pPr marL="609600" lvl="1" indent="-342900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ko-KR" dirty="0"/>
              </a:p>
              <a:p>
                <a:r>
                  <a:rPr lang="en-US" altLang="ko-KR" dirty="0"/>
                  <a:t>PCA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ICA </a:t>
                </a:r>
                <a:r>
                  <a:rPr lang="ko-KR" altLang="en-US" dirty="0"/>
                  <a:t>비교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비가우시안과 독립성 가정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가우시안과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비상관을</a:t>
                </a:r>
                <a:r>
                  <a:rPr lang="ko-KR" altLang="en-US" dirty="0"/>
                  <a:t> 가정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4</a:t>
                </a:r>
                <a:r>
                  <a:rPr lang="ko-KR" altLang="en-US" dirty="0"/>
                  <a:t>차 모멘트까지 사용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차 모멘트까지 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로 찾은 축은 수직 아님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로 찾은 축은 서로 수직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ICA</a:t>
                </a:r>
                <a:r>
                  <a:rPr lang="ko-KR" altLang="en-US" dirty="0"/>
                  <a:t>는 주로 블라인드 원음 분리 문제를 푸는데</a:t>
                </a:r>
                <a:r>
                  <a:rPr lang="en-US" altLang="ko-KR" dirty="0"/>
                  <a:t>, PCA</a:t>
                </a:r>
                <a:r>
                  <a:rPr lang="ko-KR" altLang="en-US" dirty="0"/>
                  <a:t>는 차원 축소 문제를 품</a:t>
                </a:r>
                <a:endParaRPr lang="en-US" altLang="ko-KR" dirty="0"/>
              </a:p>
              <a:p>
                <a:pPr marL="504825">
                  <a:buFont typeface="+mj-lt"/>
                  <a:buAutoNum type="arabicPeriod"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12968" cy="5688632"/>
              </a:xfrm>
              <a:blipFill>
                <a:blip r:embed="rId2"/>
                <a:stretch>
                  <a:fillRect l="-629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8" y="2299896"/>
            <a:ext cx="6447556" cy="54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5518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양방향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RNN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960440" cy="5688632"/>
          </a:xfrm>
        </p:spPr>
        <p:txBody>
          <a:bodyPr/>
          <a:lstStyle/>
          <a:p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양방향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문맥 의존성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왼쪽에서 오른쪽으로만 정보가 흐르는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단방향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RNN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은 한계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[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그림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8-11]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에서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거지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‘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지지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’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를 구별하기 어려움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양방향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RNN(BRNN)</a:t>
            </a:r>
          </a:p>
          <a:p>
            <a:pPr lvl="1" algn="just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순간의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단어는 앞쪽 단어와 뒤쪽 단어 정보를 모두 보고 처리됨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기계 번역에서도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BRNN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을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활용함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 8.5.2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절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052736"/>
            <a:ext cx="3024336" cy="160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16" y="3109274"/>
            <a:ext cx="4248324" cy="334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266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지도 학습과 비지도 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준지도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학습이 사용하는 두</a:t>
            </a:r>
            <a:r>
              <a:rPr lang="en-US" altLang="ko-KR" dirty="0"/>
              <a:t> </a:t>
            </a:r>
            <a:r>
              <a:rPr lang="ko-KR" altLang="en-US" dirty="0"/>
              <a:t>종류의 지식</a:t>
            </a:r>
            <a:endParaRPr lang="en-US" altLang="ko-KR" dirty="0"/>
          </a:p>
          <a:p>
            <a:pPr lvl="1"/>
            <a:r>
              <a:rPr lang="ko-KR" altLang="en-US" dirty="0"/>
              <a:t>훈련집합</a:t>
            </a:r>
            <a:endParaRPr lang="en-US" altLang="ko-KR" dirty="0"/>
          </a:p>
          <a:p>
            <a:pPr lvl="1"/>
            <a:r>
              <a:rPr lang="ko-KR" altLang="en-US" dirty="0"/>
              <a:t>사전 지식</a:t>
            </a:r>
            <a:r>
              <a:rPr lang="en-US" altLang="ko-KR" baseline="30000" dirty="0"/>
              <a:t>prior knowledge</a:t>
            </a:r>
            <a:r>
              <a:rPr lang="en-US" altLang="ko-KR" dirty="0"/>
              <a:t>(</a:t>
            </a:r>
            <a:r>
              <a:rPr lang="ko-KR" altLang="en-US" dirty="0"/>
              <a:t>세상의 일반적인 규칙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중요한 두 가지 사전 지식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비지도 학습과 준지도 학습은 사전 지식을 더 명시적으로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1" y="2708920"/>
            <a:ext cx="7632848" cy="151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218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문맥 의존성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장기 문맥 의존성</a:t>
            </a:r>
            <a:endParaRPr lang="en-US" altLang="ko-KR" dirty="0"/>
          </a:p>
          <a:p>
            <a:pPr lvl="1"/>
            <a:r>
              <a:rPr lang="ko-KR" altLang="en-US" dirty="0"/>
              <a:t>관련된 요소가 멀리 떨어진 상황 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아래 문장에서 순간 </a:t>
            </a:r>
            <a:r>
              <a:rPr lang="en-US" altLang="ko-KR" dirty="0"/>
              <a:t>1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길동은</a:t>
            </a:r>
            <a:r>
              <a:rPr lang="en-US" altLang="ko-KR" dirty="0"/>
              <a:t>’</a:t>
            </a:r>
            <a:r>
              <a:rPr lang="ko-KR" altLang="en-US" dirty="0"/>
              <a:t>과 순간 </a:t>
            </a:r>
            <a:r>
              <a:rPr lang="en-US" altLang="ko-KR" dirty="0"/>
              <a:t>32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쉬기로</a:t>
            </a:r>
            <a:r>
              <a:rPr lang="en-US" altLang="ko-KR" dirty="0"/>
              <a:t>’</a:t>
            </a:r>
            <a:r>
              <a:rPr lang="ko-KR" altLang="en-US" dirty="0"/>
              <a:t>는 아주 밀접한 관련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2276872"/>
            <a:ext cx="7947620" cy="816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76" y="3356992"/>
            <a:ext cx="6372771" cy="216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30440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장기 문맥 의존성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문제점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소멸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 요소가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보다 작을 때</a:t>
                </a:r>
                <a:r>
                  <a:rPr lang="en-US" altLang="ko-KR" dirty="0"/>
                  <a:t>) </a:t>
                </a:r>
                <a:r>
                  <a:rPr lang="ko-KR" altLang="en-US" dirty="0"/>
                  <a:t>또는 </a:t>
                </a:r>
                <a:r>
                  <a:rPr lang="ko-KR" altLang="en-US" dirty="0" err="1"/>
                  <a:t>그레이디언트</a:t>
                </a:r>
                <a:r>
                  <a:rPr lang="ko-KR" altLang="en-US" dirty="0"/>
                  <a:t> 폭발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dirty="0">
                        <a:latin typeface="Cambria Math"/>
                      </a:rPr>
                      <m:t>𝐖</m:t>
                    </m:r>
                  </m:oMath>
                </a14:m>
                <a:r>
                  <a:rPr lang="ko-KR" altLang="en-US" dirty="0"/>
                  <a:t> 요소가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보다 </a:t>
                </a:r>
                <a:r>
                  <a:rPr lang="ko-KR" altLang="en-US" dirty="0" err="1"/>
                  <a:t>클때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RNN</a:t>
                </a:r>
                <a:r>
                  <a:rPr lang="ko-KR" altLang="en-US" dirty="0"/>
                  <a:t>은 </a:t>
                </a:r>
                <a:r>
                  <a:rPr lang="en-US" altLang="ko-KR" dirty="0"/>
                  <a:t>DMLP</a:t>
                </a:r>
                <a:r>
                  <a:rPr lang="ko-KR" altLang="en-US" dirty="0"/>
                  <a:t>나 </a:t>
                </a:r>
                <a:r>
                  <a:rPr lang="en-US" altLang="ko-KR" dirty="0"/>
                  <a:t>CNN</a:t>
                </a:r>
                <a:r>
                  <a:rPr lang="ko-KR" altLang="en-US" dirty="0"/>
                  <a:t>보다 심각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긴 입력 샘플이 자주 발생하기 때문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가중치 공유 때문에 같은 값을 계속 곱함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은 가장 널리 사용되는 해결책 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3573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응용 사례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en-US" altLang="ko-KR" dirty="0"/>
              <a:t>8.5.1 </a:t>
            </a:r>
            <a:r>
              <a:rPr lang="ko-KR" altLang="en-US" dirty="0"/>
              <a:t>언어 모델</a:t>
            </a:r>
            <a:endParaRPr lang="en-US" altLang="ko-KR" dirty="0"/>
          </a:p>
          <a:p>
            <a:r>
              <a:rPr lang="en-US" altLang="ko-KR" dirty="0"/>
              <a:t>8.5.2 </a:t>
            </a:r>
            <a:r>
              <a:rPr lang="ko-KR" altLang="en-US" dirty="0"/>
              <a:t>기계 번역</a:t>
            </a:r>
            <a:endParaRPr lang="en-US" altLang="ko-KR" dirty="0"/>
          </a:p>
          <a:p>
            <a:r>
              <a:rPr lang="en-US" altLang="ko-KR" dirty="0"/>
              <a:t>8.5.3 </a:t>
            </a:r>
            <a:r>
              <a:rPr lang="ko-KR" altLang="en-US" dirty="0"/>
              <a:t>영상 주석 생성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순환 신경망은 분별 모델뿐 아니라 생성 모델로도 활용됨</a:t>
            </a:r>
            <a:endParaRPr lang="en-US" altLang="ko-KR" dirty="0"/>
          </a:p>
          <a:p>
            <a:r>
              <a:rPr lang="ko-KR" altLang="en-US" dirty="0"/>
              <a:t>장기 문맥을 처리하는 데 유리한 </a:t>
            </a:r>
            <a:r>
              <a:rPr lang="en-US" altLang="ko-KR" dirty="0"/>
              <a:t>LSTM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주로</a:t>
            </a:r>
            <a:r>
              <a:rPr lang="en-US" altLang="ko-KR" dirty="0"/>
              <a:t> </a:t>
            </a:r>
            <a:r>
              <a:rPr lang="ko-KR" altLang="en-US" dirty="0"/>
              <a:t>사용됨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76796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언어 모델이란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문장</a:t>
            </a:r>
            <a:r>
              <a:rPr lang="en-US" altLang="ko-KR" dirty="0"/>
              <a:t>, </a:t>
            </a:r>
            <a:r>
              <a:rPr lang="ko-KR" altLang="en-US" dirty="0"/>
              <a:t>즉 단어 열의 확률분포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자세히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보아야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예쁘다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)&gt;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예쁘다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보아야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 자세히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활용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음성 인식기 또는 언어 번역기가 후보로 출력한 문장이 여럿 있을 때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언어 모델로 확률을 계산한 다음 확률이 가장 높은 것을 선택하여 성능을 높임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확률분포를 추정하는 방법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그램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다층 </a:t>
            </a:r>
            <a:r>
              <a:rPr lang="ko-KR" altLang="en-US" dirty="0" err="1">
                <a:latin typeface="Times New Roman" pitchFamily="18" charset="0"/>
                <a:cs typeface="Times New Roman" pitchFamily="18" charset="0"/>
              </a:rPr>
              <a:t>퍼셉트론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순환 신경망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18495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ko-KR" altLang="en-US" dirty="0"/>
                  <a:t>그램을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이용한 언어 모델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기계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 이전에 사용하던 고전적인 방법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문장을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  <a:cs typeface="Times New Roman" pitchFamily="18" charset="0"/>
                      </a:rPr>
                      <m:t>𝐱</m:t>
                    </m:r>
                    <m:r>
                      <a:rPr lang="en-US" altLang="ko-KR" b="0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  <a:cs typeface="Times New Roman" pitchFamily="18" charset="0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  <a:cs typeface="Times New Roman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  <a:cs typeface="Times New Roman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/>
                                    <a:cs typeface="Times New Roman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  <a:cs typeface="Times New Roman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cs typeface="Times New Roman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라 하면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/>
                        <a:cs typeface="Times New Roman" pitchFamily="18" charset="0"/>
                      </a:rPr>
                      <m:t>𝐱</m:t>
                    </m:r>
                  </m:oMath>
                </a14:m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가 발생할 확률을 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(8.47)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로 추정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그램은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-1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개의 단어만 고려하는데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,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이때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식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(8.48)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이 성립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알아야 할 확률의 개수는 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altLang="ko-KR" i="1" baseline="30000" dirty="0" err="1">
                    <a:latin typeface="Times New Roman" pitchFamily="18" charset="0"/>
                    <a:cs typeface="Times New Roman" pitchFamily="18" charset="0"/>
                  </a:rPr>
                  <a:t>n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</a:rPr>
                  <a:t>  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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차원의 저주 때문에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n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을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1~3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정도로 작게 해야만 함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확률 추정은 말뭉치를</a:t>
                </a:r>
                <a:r>
                  <a:rPr lang="en-US" altLang="ko-KR" baseline="30000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corpus</a:t>
                </a:r>
                <a:r>
                  <a:rPr lang="ko-KR" altLang="en-US" baseline="30000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사용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단어가 </a:t>
                </a:r>
                <a:r>
                  <a:rPr lang="ko-KR" altLang="en-US" dirty="0" err="1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원핫</a:t>
                </a:r>
                <a:r>
                  <a:rPr lang="ko-KR" altLang="en-US" dirty="0">
                    <a:latin typeface="Times New Roman" pitchFamily="18" charset="0"/>
                    <a:cs typeface="Times New Roman" pitchFamily="18" charset="0"/>
                    <a:sym typeface="Wingdings" pitchFamily="2" charset="2"/>
                  </a:rPr>
                  <a:t> 코드로 표현되므로 단어 간의 의미 있는 거리를 반영하지 못하는 한계</a:t>
                </a: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>
                  <a:latin typeface="Times New Roman" pitchFamily="18" charset="0"/>
                  <a:cs typeface="Times New Roman" pitchFamily="18" charset="0"/>
                </a:endParaRPr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053982" cy="882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89040"/>
            <a:ext cx="7053982" cy="84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8648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순환</a:t>
            </a:r>
            <a:r>
              <a:rPr lang="en-US" altLang="ko-KR" dirty="0"/>
              <a:t> </a:t>
            </a:r>
            <a:r>
              <a:rPr lang="ko-KR" altLang="en-US" dirty="0"/>
              <a:t>신경망을 이용한 언어 모델</a:t>
            </a:r>
            <a:endParaRPr lang="en-US" altLang="ko-KR" dirty="0"/>
          </a:p>
          <a:p>
            <a:pPr lvl="1"/>
            <a:r>
              <a:rPr lang="ko-KR" altLang="en-US" dirty="0"/>
              <a:t>현재까지 본 단어 열을 기반으로 다음 단어를 예측하는 방식으로 학습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/>
              <a:t>확률분포 추정뿐만 아니라 문장 생성 기능까지 갖춤</a:t>
            </a:r>
            <a:endParaRPr lang="en-US" altLang="ko-KR" dirty="0"/>
          </a:p>
          <a:p>
            <a:pPr lvl="1"/>
            <a:r>
              <a:rPr lang="ko-KR" altLang="en-US" dirty="0"/>
              <a:t>비지도 학습에 해당하여 말뭉치로부터 쉽게 훈련집합 구축 가능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, “</a:t>
            </a:r>
            <a:r>
              <a:rPr lang="ko-KR" altLang="en-US" dirty="0"/>
              <a:t>자세히 보아야 예쁘다</a:t>
            </a:r>
            <a:r>
              <a:rPr lang="en-US" altLang="ko-KR" dirty="0"/>
              <a:t>”</a:t>
            </a:r>
            <a:r>
              <a:rPr lang="ko-KR" altLang="en-US" dirty="0"/>
              <a:t>라는 문장은 다음과 같은 샘플이 됨</a:t>
            </a:r>
            <a:r>
              <a:rPr lang="en-US" altLang="ko-KR" dirty="0"/>
              <a:t>(</a:t>
            </a:r>
            <a:r>
              <a:rPr lang="ko-KR" altLang="en-US" dirty="0"/>
              <a:t>왼쪽으로 한 칸씩 이동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일반화하면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7449269" cy="301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29000"/>
            <a:ext cx="7560840" cy="29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38" y="3928271"/>
            <a:ext cx="4683766" cy="2614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8524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순환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신경망의 학습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말뭉치에 있는 문장을 식 </a:t>
                </a:r>
                <a:r>
                  <a:rPr lang="en-US" altLang="ko-KR" dirty="0"/>
                  <a:t>(8.49)</a:t>
                </a:r>
                <a:r>
                  <a:rPr lang="ko-KR" altLang="en-US" dirty="0"/>
                  <a:t>처럼 변환하여 훈련집합을 만든 다음</a:t>
                </a:r>
                <a:r>
                  <a:rPr lang="en-US" altLang="ko-KR" dirty="0"/>
                  <a:t>, 8.2.3</a:t>
                </a:r>
                <a:r>
                  <a:rPr lang="ko-KR" altLang="en-US" dirty="0"/>
                  <a:t>절의 </a:t>
                </a:r>
                <a:r>
                  <a:rPr lang="en-US" altLang="ko-KR" dirty="0"/>
                  <a:t>BPTT</a:t>
                </a:r>
                <a:r>
                  <a:rPr lang="ko-KR" altLang="en-US" dirty="0"/>
                  <a:t>학습 알고리즘을 적용</a:t>
                </a:r>
                <a:endParaRPr lang="en-US" altLang="ko-KR" dirty="0"/>
              </a:p>
              <a:p>
                <a:r>
                  <a:rPr lang="ko-KR" altLang="en-US" dirty="0"/>
                  <a:t>학습을 마친 순환 신경망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언어 모델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기계 번역기나 음성 인식기의 성능을 향상하는 데 활용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음성 인식기가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자세히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보아야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예쁘다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자세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모아야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ko-KR" altLang="en-US" i="1">
                                <a:latin typeface="Cambria Math"/>
                              </a:rPr>
                              <m:t>예쁘다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라는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 후보를 출력했을 때 언어 모델로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 계산한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높은 확률의 후보를 선택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b="-1254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806199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80" y="2996952"/>
            <a:ext cx="7696200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언어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모델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생성 모델로 활용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문장 생성한 예</a:t>
            </a:r>
            <a:r>
              <a:rPr lang="en-US" altLang="ko-KR" dirty="0"/>
              <a:t>[Karpathy2015]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“anyway, to the city scene you’re an idiot teenager.”, “What ?!!! Ignore!”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문장</a:t>
            </a:r>
            <a:r>
              <a:rPr lang="en-US" altLang="ko-KR" dirty="0"/>
              <a:t> </a:t>
            </a:r>
            <a:r>
              <a:rPr lang="ko-KR" altLang="en-US" dirty="0"/>
              <a:t>생성 알고리즘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809205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기계 번역</a:t>
            </a:r>
            <a:endParaRPr lang="en-US" altLang="ko-KR" dirty="0"/>
          </a:p>
          <a:p>
            <a:pPr lvl="1"/>
            <a:r>
              <a:rPr lang="ko-KR" altLang="en-US" dirty="0"/>
              <a:t>훈련 샘플 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언어 모델보다 어려움</a:t>
            </a:r>
            <a:endParaRPr lang="en-US" altLang="ko-KR" dirty="0"/>
          </a:p>
          <a:p>
            <a:pPr lvl="2"/>
            <a:r>
              <a:rPr lang="ko-KR" altLang="en-US" dirty="0"/>
              <a:t>언어 모델은 입력 문장과 출력 문장의 길이가 같은데</a:t>
            </a:r>
            <a:r>
              <a:rPr lang="en-US" altLang="ko-KR" dirty="0"/>
              <a:t>, </a:t>
            </a:r>
            <a:r>
              <a:rPr lang="ko-KR" altLang="en-US" dirty="0"/>
              <a:t>기계 번역은 길이가 서로 다른 열 대 열</a:t>
            </a:r>
            <a:r>
              <a:rPr lang="en-US" altLang="ko-KR" baseline="30000" dirty="0"/>
              <a:t>sequence to sequence</a:t>
            </a:r>
            <a:r>
              <a:rPr lang="ko-KR" altLang="en-US" baseline="30000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2"/>
            <a:r>
              <a:rPr lang="ko-KR" altLang="en-US" dirty="0"/>
              <a:t>어순이</a:t>
            </a:r>
            <a:r>
              <a:rPr lang="en-US" altLang="ko-KR" dirty="0"/>
              <a:t> </a:t>
            </a:r>
            <a:r>
              <a:rPr lang="ko-KR" altLang="en-US" dirty="0"/>
              <a:t>다른 문제</a:t>
            </a:r>
            <a:endParaRPr lang="en-US" altLang="ko-KR" dirty="0"/>
          </a:p>
          <a:p>
            <a:pPr lvl="1"/>
            <a:r>
              <a:rPr lang="ko-KR" altLang="en-US" dirty="0"/>
              <a:t>예전의 통계적 기계 번역 방법은 한계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ko-KR" altLang="en-US" dirty="0" err="1"/>
              <a:t>딥러닝에</a:t>
            </a:r>
            <a:r>
              <a:rPr lang="ko-KR" altLang="en-US" dirty="0"/>
              <a:t> 기반한 신경망 기계 번역 방법이 주류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71099"/>
            <a:ext cx="8136904" cy="261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418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en-US" altLang="ko-KR" dirty="0"/>
                  <a:t>LSTM</a:t>
                </a:r>
                <a:r>
                  <a:rPr lang="ko-KR" altLang="en-US" dirty="0"/>
                  <a:t>을 사용하여 번역 과정 전체를 통째로 학습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LSTM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개를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사용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앞쪽은 인코더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뒤쪽은 </a:t>
                </a:r>
                <a:r>
                  <a:rPr lang="ko-KR" altLang="en-US" dirty="0" err="1"/>
                  <a:t>디코더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인코더는 원시 언어 문장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/>
                  <a:t>라는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특징 벡터로 변환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디코더는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/>
                  <a:t>를 가지고 목적 언어 문장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/>
                  <a:t>를 생성함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가변 길이의 문장을 고정 길이의 특징 벡터로 변환한 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고정 길이에서 가변 길이 문장을 생성 </a:t>
                </a:r>
                <a:r>
                  <a:rPr lang="en-US" altLang="ko-KR" dirty="0">
                    <a:sym typeface="Wingdings" pitchFamily="2" charset="2"/>
                  </a:rPr>
                  <a:t> </a:t>
                </a:r>
                <a:r>
                  <a:rPr lang="ko-KR" altLang="en-US" dirty="0">
                    <a:sym typeface="Wingdings" pitchFamily="2" charset="2"/>
                  </a:rPr>
                  <a:t>문장이 길이가 크게 다를 때는 성능 저하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15268"/>
            <a:ext cx="6552728" cy="2502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4106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6.2.1 </a:t>
            </a:r>
            <a:r>
              <a:rPr lang="ko-KR" altLang="en-US" dirty="0"/>
              <a:t>비지도 학습의 일반 과업</a:t>
            </a:r>
            <a:endParaRPr lang="en-US" altLang="ko-KR" dirty="0"/>
          </a:p>
          <a:p>
            <a:r>
              <a:rPr lang="en-US" altLang="ko-KR" dirty="0"/>
              <a:t>6.2.2 </a:t>
            </a:r>
            <a:r>
              <a:rPr lang="ko-KR" altLang="en-US" dirty="0"/>
              <a:t>비지도 학습의 응용 과업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28032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번역</a:t>
            </a:r>
            <a:endParaRPr lang="ko-KR" altLang="en-US" baseline="30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모든 순간의 상태 변수를 사용하는 방식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인코더의 계산 결과인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i="1" smtClean="0">
                        <a:latin typeface="Cambria Math"/>
                      </a:rPr>
                      <m:t>⋯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𝐡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𝑇𝑠</m:t>
                        </m:r>
                      </m:sub>
                    </m:sSub>
                  </m:oMath>
                </a14:m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모두 </a:t>
                </a:r>
                <a:r>
                  <a:rPr lang="ko-KR" altLang="en-US" dirty="0" err="1"/>
                  <a:t>디코더에</a:t>
                </a:r>
                <a:r>
                  <a:rPr lang="ko-KR" altLang="en-US" dirty="0"/>
                  <a:t> 넘겨 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양방향 구조를 채택하여 어순이 다른 문제를 해결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48707"/>
            <a:ext cx="6208167" cy="27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6123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64704"/>
            <a:ext cx="8784976" cy="5832648"/>
          </a:xfrm>
        </p:spPr>
        <p:txBody>
          <a:bodyPr/>
          <a:lstStyle/>
          <a:p>
            <a:r>
              <a:rPr lang="ko-KR" altLang="en-US" dirty="0"/>
              <a:t>영상 주석 생성 데모 사이트</a:t>
            </a:r>
            <a:r>
              <a:rPr lang="en-US" altLang="ko-KR" dirty="0"/>
              <a:t>(http://deeplearning.cs.toronto.edu/i2t)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5040560" cy="516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89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영상 주석 생성 응용</a:t>
            </a:r>
            <a:endParaRPr lang="en-US" altLang="ko-KR" dirty="0"/>
          </a:p>
          <a:p>
            <a:pPr lvl="1"/>
            <a:r>
              <a:rPr lang="ko-KR" altLang="en-US" dirty="0"/>
              <a:t>영상 속 물체를 검출하고 인식</a:t>
            </a:r>
            <a:r>
              <a:rPr lang="en-US" altLang="ko-KR" dirty="0"/>
              <a:t>, </a:t>
            </a:r>
            <a:r>
              <a:rPr lang="ko-KR" altLang="en-US" dirty="0"/>
              <a:t>물체의 속성과 행위</a:t>
            </a:r>
            <a:r>
              <a:rPr lang="en-US" altLang="ko-KR" dirty="0"/>
              <a:t>, </a:t>
            </a:r>
            <a:r>
              <a:rPr lang="ko-KR" altLang="en-US" dirty="0"/>
              <a:t>물체 간의 상호 작용을 알아내는 일 </a:t>
            </a:r>
            <a:r>
              <a:rPr lang="en-US" altLang="ko-KR" dirty="0"/>
              <a:t>+ </a:t>
            </a:r>
            <a:r>
              <a:rPr lang="ko-KR" altLang="en-US" dirty="0"/>
              <a:t>의미를 요약하는 문장 생성하는 일 </a:t>
            </a:r>
            <a:r>
              <a:rPr lang="en-US" altLang="ko-KR" dirty="0">
                <a:sym typeface="Wingdings" pitchFamily="2" charset="2"/>
              </a:rPr>
              <a:t> </a:t>
            </a:r>
            <a:r>
              <a:rPr lang="ko-KR" altLang="en-US" dirty="0">
                <a:sym typeface="Wingdings" pitchFamily="2" charset="2"/>
              </a:rPr>
              <a:t>매우 도전적인 문제</a:t>
            </a:r>
            <a:endParaRPr lang="en-US" altLang="ko-KR" dirty="0"/>
          </a:p>
          <a:p>
            <a:pPr lvl="1"/>
            <a:r>
              <a:rPr lang="ko-KR" altLang="en-US" dirty="0"/>
              <a:t>예전에는 물체 분할</a:t>
            </a:r>
            <a:r>
              <a:rPr lang="en-US" altLang="ko-KR" dirty="0"/>
              <a:t>, </a:t>
            </a:r>
            <a:r>
              <a:rPr lang="ko-KR" altLang="en-US" dirty="0"/>
              <a:t>인식</a:t>
            </a:r>
            <a:r>
              <a:rPr lang="en-US" altLang="ko-KR" dirty="0"/>
              <a:t>, </a:t>
            </a:r>
            <a:r>
              <a:rPr lang="ko-KR" altLang="en-US" dirty="0"/>
              <a:t>단어 생성과 조립 단계를 따로 구현한 후 연결하는 접근방법</a:t>
            </a:r>
            <a:endParaRPr lang="en-US" altLang="ko-KR" dirty="0"/>
          </a:p>
          <a:p>
            <a:pPr lvl="1"/>
            <a:r>
              <a:rPr lang="ko-KR" altLang="en-US" dirty="0">
                <a:sym typeface="Wingdings" pitchFamily="2" charset="2"/>
              </a:rPr>
              <a:t>현재는 </a:t>
            </a:r>
            <a:r>
              <a:rPr lang="ko-KR" altLang="en-US" dirty="0" err="1">
                <a:sym typeface="Wingdings" pitchFamily="2" charset="2"/>
              </a:rPr>
              <a:t>딥러닝</a:t>
            </a:r>
            <a:r>
              <a:rPr lang="ko-KR" altLang="en-US" dirty="0">
                <a:sym typeface="Wingdings" pitchFamily="2" charset="2"/>
              </a:rPr>
              <a:t> 기술을 사용하여 통째 학습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접근방법</a:t>
            </a:r>
            <a:endParaRPr lang="en-US" altLang="ko-KR" dirty="0"/>
          </a:p>
          <a:p>
            <a:pPr lvl="1"/>
            <a:r>
              <a:rPr lang="en-US" altLang="ko-KR" dirty="0"/>
              <a:t>CNN</a:t>
            </a:r>
            <a:r>
              <a:rPr lang="ko-KR" altLang="en-US" dirty="0"/>
              <a:t>은 영상을 분석하고 인식 </a:t>
            </a:r>
            <a:r>
              <a:rPr lang="en-US" altLang="ko-KR" dirty="0"/>
              <a:t>+ LSTM</a:t>
            </a:r>
            <a:r>
              <a:rPr lang="ko-KR" altLang="en-US" dirty="0"/>
              <a:t>은 문장을 생성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686348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0055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훈련집합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는 영상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/>
                  <a:t>는 영상을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기술하는 문장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/>
                      </a:rPr>
                      <m:t>𝐲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시작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&gt;,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0" smtClean="0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 smtClean="0">
                                <a:latin typeface="Cambria Math"/>
                              </a:rPr>
                              <m:t>⋯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>
                                    <a:latin typeface="Cambria Math"/>
                                  </a:rPr>
                                  <m:t>𝐳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&lt;</m:t>
                            </m:r>
                            <m:r>
                              <a:rPr lang="ko-KR" altLang="en-US" b="0" i="1" smtClean="0">
                                <a:latin typeface="Cambria Math"/>
                              </a:rPr>
                              <m:t>끝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&gt;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r>
                  <a:rPr lang="ko-KR" altLang="en-US" dirty="0"/>
                  <a:t>로 표현됨</a:t>
                </a:r>
                <a:r>
                  <a:rPr lang="en-US" altLang="ko-KR" dirty="0"/>
                  <a:t>)</a:t>
                </a:r>
              </a:p>
              <a:p>
                <a:r>
                  <a:rPr lang="en-US" altLang="ko-KR" dirty="0"/>
                  <a:t>CNN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입력 영상</a:t>
                </a:r>
                <a:r>
                  <a:rPr lang="en-US" altLang="ko-KR" dirty="0"/>
                  <a:t> </a:t>
                </a:r>
                <a:r>
                  <a:rPr lang="en-US" altLang="ko-KR" b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/>
                  <a:t>를 단어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특징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ko-KR" altLang="en-US" dirty="0"/>
                  <a:t>로 변환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(8.50)</a:t>
                </a:r>
                <a:r>
                  <a:rPr lang="ko-KR" altLang="en-US" dirty="0"/>
                  <a:t>의 첫 번째 줄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훈련 샘플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𝐲</m:t>
                    </m:r>
                  </m:oMath>
                </a14:m>
                <a:r>
                  <a:rPr lang="ko-KR" altLang="en-US" dirty="0"/>
                  <a:t>의 단어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/>
                  <a:t>는 단어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특징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dirty="0"/>
                  <a:t>로 변환됨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(8.50)</a:t>
                </a:r>
                <a:r>
                  <a:rPr lang="ko-KR" altLang="en-US" dirty="0"/>
                  <a:t>의 두 번째 줄에서 행렬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r>
                  <a:rPr lang="ko-KR" altLang="en-US" dirty="0"/>
                  <a:t>를 이용하여 변환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통째 학습 과정에서 </a:t>
                </a:r>
                <a:r>
                  <a:rPr lang="en-US" altLang="ko-KR" dirty="0"/>
                  <a:t>CNN, LSTM</a:t>
                </a:r>
                <a:r>
                  <a:rPr lang="ko-KR" altLang="en-US" dirty="0"/>
                  <a:t>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동시에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최적화됨</a:t>
                </a: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84" y="3047411"/>
            <a:ext cx="700087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62060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주석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학습 과정의 입력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영상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𝐱</m:t>
                    </m:r>
                  </m:oMath>
                </a14:m>
                <a:r>
                  <a:rPr lang="ko-KR" altLang="en-US" dirty="0"/>
                  <a:t>를 </a:t>
                </a:r>
                <a:r>
                  <a:rPr lang="en-US" altLang="ko-KR" dirty="0"/>
                  <a:t>CNN</a:t>
                </a:r>
                <a:r>
                  <a:rPr lang="ko-KR" altLang="en-US" dirty="0"/>
                  <a:t>에 입력함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문장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를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공간의 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>
                                <a:latin typeface="Cambria Math"/>
                              </a:rPr>
                              <m:t>𝐳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 err="1"/>
                  <a:t>로</a:t>
                </a:r>
                <a:r>
                  <a:rPr lang="ko-KR" altLang="en-US" dirty="0"/>
                  <a:t> 변환하여 </a:t>
                </a:r>
                <a:r>
                  <a:rPr lang="en-US" altLang="ko-KR" dirty="0"/>
                  <a:t>LSTM</a:t>
                </a:r>
                <a:r>
                  <a:rPr lang="ko-KR" altLang="en-US" dirty="0"/>
                  <a:t>에 입력함  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목적함수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LSTM</a:t>
                </a:r>
                <a:r>
                  <a:rPr lang="ko-KR" altLang="en-US" dirty="0"/>
                  <a:t>의 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0" smtClean="0">
                                <a:latin typeface="Cambria Math"/>
                              </a:rPr>
                              <m:t>𝐲</m:t>
                            </m:r>
                          </m:e>
                        </m:acc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,⋯,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𝐳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ko-KR" altLang="en-US" dirty="0"/>
                  <a:t>가 일치할수록 예측을 잘한다고 평가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(8.51)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로그우도로</a:t>
                </a:r>
                <a:r>
                  <a:rPr lang="ko-KR" altLang="en-US" dirty="0"/>
                  <a:t> 일치 정도를 평가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학습이 최적화해야 할 매개변수 집합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CNN</m:t>
                        </m:r>
                        <m: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/>
                            <a:ea typeface="Cambria Math"/>
                          </a:rPr>
                          <m:t>LSTM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,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단어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임베딩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ko-KR" altLang="en-US" b="0" i="1" smtClean="0">
                            <a:latin typeface="Cambria Math"/>
                            <a:ea typeface="Cambria Math"/>
                          </a:rPr>
                          <m:t>매개변수</m:t>
                        </m:r>
                      </m:e>
                    </m:d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전이 학습을 사용하므로 </a:t>
                </a:r>
                <a:r>
                  <a:rPr lang="en-US" altLang="ko-KR" dirty="0"/>
                  <a:t>CNN </a:t>
                </a:r>
                <a:r>
                  <a:rPr lang="ko-KR" altLang="en-US" dirty="0"/>
                  <a:t>매개변수는 </a:t>
                </a:r>
                <a:r>
                  <a:rPr lang="ko-KR" altLang="en-US" dirty="0" err="1"/>
                  <a:t>완전연결층의</a:t>
                </a:r>
                <a:r>
                  <a:rPr lang="ko-KR" altLang="en-US" dirty="0"/>
                  <a:t> 가중치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LSTM </a:t>
                </a:r>
                <a:r>
                  <a:rPr lang="ko-KR" altLang="en-US" dirty="0"/>
                  <a:t>매개변수는 식 </a:t>
                </a:r>
                <a:r>
                  <a:rPr lang="en-US" altLang="ko-KR" dirty="0"/>
                  <a:t>(8.40)~(8.46)</a:t>
                </a:r>
                <a:r>
                  <a:rPr lang="ko-KR" altLang="en-US" dirty="0"/>
                  <a:t>에 있는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𝑔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𝑔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𝑜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>
                            <a:latin typeface="Cambria Math"/>
                          </a:rPr>
                          <m:t>𝐔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sup>
                    </m:sSup>
                    <m:r>
                      <a:rPr lang="en-US" altLang="ko-KR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𝐖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𝑓</m:t>
                        </m:r>
                      </m:sup>
                    </m:sSup>
                  </m:oMath>
                </a14:m>
                <a:endParaRPr lang="en-US" altLang="ko-KR" dirty="0"/>
              </a:p>
              <a:p>
                <a:pPr lvl="2"/>
                <a:r>
                  <a:rPr lang="ko-KR" altLang="en-US" dirty="0"/>
                  <a:t>단어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임베딩</a:t>
                </a:r>
                <a:r>
                  <a:rPr lang="ko-KR" altLang="en-US" dirty="0"/>
                  <a:t> 매개변수는 식 </a:t>
                </a:r>
                <a:r>
                  <a:rPr lang="en-US" altLang="ko-KR" dirty="0"/>
                  <a:t>(8.50)</a:t>
                </a:r>
                <a:r>
                  <a:rPr lang="ko-KR" altLang="en-US" dirty="0"/>
                  <a:t>의 </a:t>
                </a:r>
                <a14:m>
                  <m:oMath xmlns:m="http://schemas.openxmlformats.org/officeDocument/2006/math">
                    <m:r>
                      <a:rPr lang="en-US" altLang="ko-KR" b="1" i="0" dirty="0" smtClean="0">
                        <a:latin typeface="Cambria Math"/>
                      </a:rPr>
                      <m:t>𝐄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>
                        <a:latin typeface="Cambria Math"/>
                        <a:ea typeface="Cambria Math"/>
                      </a:rPr>
                      <m:t>Θ</m:t>
                    </m:r>
                  </m:oMath>
                </a14:m>
                <a:r>
                  <a:rPr lang="ko-KR" altLang="en-US" dirty="0"/>
                  <a:t>는 통째 학습으로 한꺼번에 최적화됨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724128" y="4725144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endParaRPr lang="ko-KR" altLang="en-US" sz="36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5674432" cy="79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373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강화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1849441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학습의 과업 사례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</a:t>
            </a:r>
            <a:r>
              <a:rPr lang="en-US" altLang="ko-KR" dirty="0"/>
              <a:t> 9-1]</a:t>
            </a:r>
            <a:r>
              <a:rPr lang="ko-KR" altLang="en-US" dirty="0"/>
              <a:t>의 과업은 상태 변화와 행동을 번갈아 수행하면서 목적을 달성</a:t>
            </a:r>
            <a:endParaRPr lang="en-US" altLang="ko-KR" dirty="0"/>
          </a:p>
          <a:p>
            <a:pPr lvl="1"/>
            <a:r>
              <a:rPr lang="ko-KR" altLang="en-US" dirty="0"/>
              <a:t>지도 학습이나 비지도 학습으로는 과업 달성 불가능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강화 학습으로 해결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76872"/>
            <a:ext cx="665373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39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학습의 응용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스타크래프트와</a:t>
            </a:r>
            <a:r>
              <a:rPr lang="ko-KR" altLang="en-US" dirty="0"/>
              <a:t> 같은 온라인 게임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장기나 바둑</a:t>
            </a:r>
            <a:r>
              <a:rPr lang="en-US" altLang="ko-KR" dirty="0"/>
              <a:t>, </a:t>
            </a:r>
            <a:r>
              <a:rPr lang="ko-KR" altLang="en-US" dirty="0"/>
              <a:t>윷놀이 같은 게임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엘리베이터 최적 제어</a:t>
            </a:r>
            <a:r>
              <a:rPr lang="en-US" altLang="ko-KR" dirty="0"/>
              <a:t>, </a:t>
            </a:r>
            <a:r>
              <a:rPr lang="ko-KR" altLang="en-US" dirty="0"/>
              <a:t>자동차의 자율 주행</a:t>
            </a:r>
            <a:r>
              <a:rPr lang="en-US" altLang="ko-KR" dirty="0"/>
              <a:t>, </a:t>
            </a:r>
            <a:r>
              <a:rPr lang="ko-KR" altLang="en-US" dirty="0"/>
              <a:t>정유 생산 라인의 제어</a:t>
            </a:r>
            <a:r>
              <a:rPr lang="en-US" altLang="ko-KR" dirty="0"/>
              <a:t>, </a:t>
            </a:r>
            <a:r>
              <a:rPr lang="ko-KR" altLang="en-US" dirty="0"/>
              <a:t>로켓 발사 제어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바둑</a:t>
            </a:r>
            <a:r>
              <a:rPr lang="en-US" altLang="ko-KR" dirty="0"/>
              <a:t>(</a:t>
            </a:r>
            <a:r>
              <a:rPr lang="ko-KR" altLang="en-US" dirty="0" err="1"/>
              <a:t>알파고와</a:t>
            </a:r>
            <a:r>
              <a:rPr lang="ko-KR" altLang="en-US" dirty="0"/>
              <a:t> 알파고 제로</a:t>
            </a:r>
            <a:r>
              <a:rPr lang="en-US" altLang="ko-KR" dirty="0"/>
              <a:t>)</a:t>
            </a:r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26306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/>
          <p:cNvSpPr txBox="1">
            <a:spLocks/>
          </p:cNvSpPr>
          <p:nvPr/>
        </p:nvSpPr>
        <p:spPr>
          <a:xfrm>
            <a:off x="251520" y="1412776"/>
            <a:ext cx="8568952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en-US" altLang="ko-KR" sz="16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02" y="1444622"/>
            <a:ext cx="7753587" cy="2960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3547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학습의 원리와 성질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9.1.1 </a:t>
            </a:r>
            <a:r>
              <a:rPr lang="ko-KR" altLang="en-US" dirty="0"/>
              <a:t>계산 모형</a:t>
            </a:r>
            <a:endParaRPr lang="en-US" altLang="ko-KR" dirty="0"/>
          </a:p>
          <a:p>
            <a:r>
              <a:rPr lang="en-US" altLang="ko-KR" dirty="0"/>
              <a:t>9.1.2 </a:t>
            </a:r>
            <a:r>
              <a:rPr lang="ko-KR" altLang="en-US" dirty="0"/>
              <a:t>탐험과 탐사</a:t>
            </a:r>
            <a:endParaRPr lang="en-US" altLang="ko-KR" dirty="0"/>
          </a:p>
          <a:p>
            <a:r>
              <a:rPr lang="en-US" altLang="ko-KR" dirty="0"/>
              <a:t>9.1.3 </a:t>
            </a:r>
            <a:r>
              <a:rPr lang="ko-KR" altLang="en-US" dirty="0" err="1"/>
              <a:t>마르코프</a:t>
            </a:r>
            <a:r>
              <a:rPr lang="ko-KR" altLang="en-US" dirty="0"/>
              <a:t> 결정 프로세스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0393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일반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세 가지 일반 과업</a:t>
            </a:r>
            <a:endParaRPr lang="en-US" altLang="ko-KR" dirty="0"/>
          </a:p>
          <a:p>
            <a:pPr lvl="1"/>
            <a:r>
              <a:rPr lang="ko-KR" altLang="en-US" dirty="0"/>
              <a:t>군집화</a:t>
            </a:r>
            <a:r>
              <a:rPr lang="en-US" altLang="ko-KR" dirty="0"/>
              <a:t>: </a:t>
            </a:r>
            <a:r>
              <a:rPr lang="ko-KR" altLang="en-US" dirty="0"/>
              <a:t>유사한 샘플을 모아 같은 그룹으로 묶는 일</a:t>
            </a:r>
            <a:endParaRPr lang="en-US" altLang="ko-KR" dirty="0"/>
          </a:p>
          <a:p>
            <a:pPr lvl="1"/>
            <a:r>
              <a:rPr lang="ko-KR" altLang="en-US" dirty="0"/>
              <a:t>밀도 추정</a:t>
            </a:r>
            <a:r>
              <a:rPr lang="en-US" altLang="ko-KR" dirty="0"/>
              <a:t>: </a:t>
            </a:r>
            <a:r>
              <a:rPr lang="ko-KR" altLang="en-US" dirty="0"/>
              <a:t>데이터로부터 확률분포를 추정하는 일</a:t>
            </a:r>
            <a:endParaRPr lang="en-US" altLang="ko-KR" dirty="0"/>
          </a:p>
          <a:p>
            <a:pPr lvl="1"/>
            <a:r>
              <a:rPr lang="ko-KR" altLang="en-US" dirty="0"/>
              <a:t>공간 변환</a:t>
            </a:r>
            <a:r>
              <a:rPr lang="en-US" altLang="ko-KR" dirty="0"/>
              <a:t>: </a:t>
            </a:r>
            <a:r>
              <a:rPr lang="ko-KR" altLang="en-US" dirty="0"/>
              <a:t>원래 특징 공간을 </a:t>
            </a:r>
            <a:r>
              <a:rPr lang="ko-KR" altLang="en-US" dirty="0" err="1"/>
              <a:t>저차원</a:t>
            </a:r>
            <a:r>
              <a:rPr lang="ko-KR" altLang="en-US" dirty="0"/>
              <a:t> 또는 고차원 공간으로 변환하는 일</a:t>
            </a:r>
            <a:endParaRPr lang="en-US" altLang="ko-KR" dirty="0"/>
          </a:p>
          <a:p>
            <a:r>
              <a:rPr lang="ko-KR" altLang="en-US" dirty="0"/>
              <a:t>데이터에 내재한 구조를 잘 파악하여 새로운 정보를 발견해야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5040560" cy="3360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744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강화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학습의 핵심 연산</a:t>
                </a:r>
                <a:endParaRPr lang="en-US" altLang="ko-KR" baseline="30000" dirty="0"/>
              </a:p>
              <a:p>
                <a:pPr lvl="1"/>
                <a:r>
                  <a:rPr lang="ko-KR" altLang="en-US" dirty="0"/>
                  <a:t>시간에 따른 상태</a:t>
                </a:r>
                <a:r>
                  <a:rPr lang="en-US" altLang="ko-KR" baseline="30000" dirty="0"/>
                  <a:t>state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행동</a:t>
                </a:r>
                <a:r>
                  <a:rPr lang="en-US" altLang="ko-KR" baseline="30000" dirty="0"/>
                  <a:t>action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보상</a:t>
                </a:r>
                <a:r>
                  <a:rPr lang="en-US" altLang="ko-KR" baseline="30000" dirty="0"/>
                  <a:t>reward </a:t>
                </a:r>
                <a:r>
                  <a:rPr lang="ko-KR" altLang="en-US" dirty="0"/>
                  <a:t>의 순차적 처리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=0, 1, 2, 3, …,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groupChr>
                    <m:r>
                      <a:rPr lang="en-US" altLang="ko-KR" i="1" smtClean="0">
                        <a:latin typeface="Cambria Math"/>
                      </a:rPr>
                      <m:t>⋯⋯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𝑇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e>
                    </m:groupCh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𝑇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식으로 쓰면</a:t>
                </a:r>
                <a:r>
                  <a:rPr lang="en-US" altLang="ko-KR" dirty="0"/>
                  <a:t>,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10" y="3167388"/>
            <a:ext cx="7265812" cy="335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6905772" cy="365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892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보상</a:t>
            </a:r>
            <a:r>
              <a:rPr lang="en-US" altLang="ko-KR" dirty="0"/>
              <a:t> </a:t>
            </a:r>
            <a:r>
              <a:rPr lang="ko-KR" altLang="en-US" dirty="0"/>
              <a:t>책정 방안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매 순간 보상액 책정이 어려우면 중간에는 보상액을 </a:t>
            </a:r>
            <a:r>
              <a:rPr lang="en-US" altLang="ko-KR" dirty="0"/>
              <a:t>0</a:t>
            </a:r>
            <a:r>
              <a:rPr lang="ko-KR" altLang="en-US" dirty="0"/>
              <a:t>으로 설정하고 마지막 순간에 보상액 결정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[</a:t>
            </a:r>
            <a:r>
              <a:rPr lang="ko-KR" altLang="en-US" dirty="0"/>
              <a:t>그림 </a:t>
            </a:r>
            <a:r>
              <a:rPr lang="en-US" altLang="ko-KR" dirty="0"/>
              <a:t>9-2]</a:t>
            </a:r>
            <a:r>
              <a:rPr lang="ko-KR" altLang="en-US" dirty="0"/>
              <a:t>에서 중간에는 보상액 </a:t>
            </a:r>
            <a:r>
              <a:rPr lang="en-US" altLang="ko-KR" dirty="0"/>
              <a:t>0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마지막 순간에는 아빠에게 안기면 </a:t>
            </a:r>
            <a:r>
              <a:rPr lang="en-US" altLang="ko-KR" dirty="0"/>
              <a:t>1, </a:t>
            </a:r>
            <a:r>
              <a:rPr lang="ko-KR" altLang="en-US" dirty="0"/>
              <a:t>넘어지면 </a:t>
            </a:r>
            <a:r>
              <a:rPr lang="en-US" altLang="ko-KR" dirty="0"/>
              <a:t>-1 </a:t>
            </a:r>
            <a:r>
              <a:rPr lang="ko-KR" altLang="en-US" dirty="0"/>
              <a:t>부여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바둑에서 중간에는 보상액 </a:t>
            </a:r>
            <a:r>
              <a:rPr lang="en-US" altLang="ko-KR" dirty="0"/>
              <a:t>0, </a:t>
            </a:r>
            <a:r>
              <a:rPr lang="ko-KR" altLang="en-US" dirty="0"/>
              <a:t>마지막에 이기면 </a:t>
            </a:r>
            <a:r>
              <a:rPr lang="en-US" altLang="ko-KR" dirty="0"/>
              <a:t>1, </a:t>
            </a:r>
            <a:r>
              <a:rPr lang="ko-KR" altLang="en-US" dirty="0"/>
              <a:t>지면 </a:t>
            </a:r>
            <a:r>
              <a:rPr lang="en-US" altLang="ko-KR" dirty="0"/>
              <a:t>-1 </a:t>
            </a:r>
            <a:r>
              <a:rPr lang="ko-KR" altLang="en-US" dirty="0"/>
              <a:t>부여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91073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에이전트와</a:t>
            </a:r>
            <a:r>
              <a:rPr lang="en-US" altLang="ko-KR" baseline="30000" dirty="0"/>
              <a:t>agent</a:t>
            </a:r>
            <a:r>
              <a:rPr lang="ko-KR" altLang="en-US" dirty="0"/>
              <a:t> 환경</a:t>
            </a:r>
            <a:r>
              <a:rPr lang="en-US" altLang="ko-KR" baseline="30000" dirty="0"/>
              <a:t>environment</a:t>
            </a:r>
          </a:p>
          <a:p>
            <a:pPr lvl="1"/>
            <a:r>
              <a:rPr lang="ko-KR" altLang="en-US" dirty="0"/>
              <a:t>에이전트는 정책을 가지고 행동을 결정</a:t>
            </a:r>
            <a:r>
              <a:rPr lang="en-US" altLang="ko-KR" dirty="0"/>
              <a:t>(</a:t>
            </a:r>
            <a:r>
              <a:rPr lang="ko-KR" altLang="en-US" dirty="0"/>
              <a:t>정책은 학습으로 알아내야 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환경은 </a:t>
            </a:r>
            <a:r>
              <a:rPr lang="en-US" altLang="ko-KR" dirty="0"/>
              <a:t>MDP</a:t>
            </a:r>
            <a:r>
              <a:rPr lang="ko-KR" altLang="en-US" dirty="0"/>
              <a:t>를 가지고 상태 전환과 보상액 결정</a:t>
            </a:r>
            <a:r>
              <a:rPr lang="en-US" altLang="ko-KR" dirty="0"/>
              <a:t>(MDP</a:t>
            </a:r>
            <a:r>
              <a:rPr lang="ko-KR" altLang="en-US" dirty="0"/>
              <a:t>는 주어지는 것</a:t>
            </a:r>
            <a:r>
              <a:rPr lang="en-US" altLang="ko-KR" dirty="0"/>
              <a:t>: </a:t>
            </a:r>
            <a:r>
              <a:rPr lang="ko-KR" altLang="en-US" dirty="0"/>
              <a:t>지도 학습의 훈련집합에 비유할 수 있음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강화 학습의 목표는 </a:t>
            </a:r>
            <a:r>
              <a:rPr lang="ko-KR" altLang="en-US" dirty="0">
                <a:solidFill>
                  <a:srgbClr val="0000FF"/>
                </a:solidFill>
              </a:rPr>
              <a:t>누적 보상액을 최대화</a:t>
            </a:r>
            <a:r>
              <a:rPr lang="ko-KR" altLang="en-US" dirty="0"/>
              <a:t>하는 것</a:t>
            </a:r>
            <a:endParaRPr lang="en-US" altLang="ko-KR" dirty="0"/>
          </a:p>
          <a:p>
            <a:pPr lvl="1"/>
            <a:r>
              <a:rPr lang="ko-KR" altLang="en-US" dirty="0"/>
              <a:t>이를 달성하려면 매 순간 좋은 행동을 취할 수 있어야 함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정책에 따라 행동을 결정하므로 좋은 정책이 필요한 셈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/>
              <a:t>강화 학습은 주어진 </a:t>
            </a:r>
            <a:r>
              <a:rPr lang="en-US" altLang="ko-KR" dirty="0"/>
              <a:t>MDP</a:t>
            </a:r>
            <a:r>
              <a:rPr lang="ko-KR" altLang="en-US" dirty="0"/>
              <a:t>를 가지고 최적 정책을 찾아야 함</a:t>
            </a:r>
            <a:r>
              <a:rPr lang="en-US" altLang="ko-KR" dirty="0"/>
              <a:t>(</a:t>
            </a:r>
            <a:r>
              <a:rPr lang="ko-KR" altLang="en-US" dirty="0"/>
              <a:t>지도 학습이 훈련집합을 가지고 최적 매개변수를 찾는 것에 비유할 수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47" y="2564904"/>
            <a:ext cx="3620528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595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상태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행동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보상의 표현</a:t>
                </a: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대부분 응용에서는 이산 값을 가짐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상탯값</a:t>
                </a:r>
                <a:r>
                  <a:rPr lang="ko-KR" altLang="en-US" dirty="0"/>
                  <a:t>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𝒮</m:t>
                    </m:r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ko-KR" i="1" smtClean="0">
                            <a:latin typeface="Cambria Math"/>
                          </a:rPr>
                          <m:t>⋯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/>
                              </a:rPr>
                              <m:t>𝓈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행동값 집합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𝒜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𝒶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dirty="0"/>
                  <a:t>, </a:t>
                </a:r>
                <a:r>
                  <a:rPr lang="ko-KR" altLang="en-US" dirty="0"/>
                  <a:t>보상값 집합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/>
                        <a:ea typeface="Cambria Math"/>
                      </a:rPr>
                      <m:t>ℛ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</a:rPr>
                          <m:t>,⋯,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 smtClean="0">
                                <a:latin typeface="Cambria Math"/>
                              </a:rPr>
                              <m:t>𝓇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으로 표기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58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122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ko-KR" altLang="en-US" dirty="0"/>
                  <a:t>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상태에 있다가 다음 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상태로 바뀔 확률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𝑃</m:t>
                    </m:r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  <m:r>
                          <a:rPr lang="en-US" altLang="ko-KR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t </a:t>
                </a:r>
                <a:r>
                  <a:rPr lang="ko-KR" altLang="en-US" dirty="0"/>
                  <a:t>순간에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122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상태에서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행동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𝒶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를 취했을 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𝓈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58</m:t>
                        </m:r>
                      </m:sub>
                    </m:sSub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상태로 바뀔 확률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4755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026418"/>
            <a:ext cx="8200689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5323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38994"/>
            <a:ext cx="8572528" cy="519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8299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  <a:r>
              <a:rPr lang="en-US" altLang="ko-KR" baseline="30000" dirty="0"/>
              <a:t>policy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에이전트는 확률 규칙으로 행동을 결정하는데</a:t>
            </a:r>
            <a:r>
              <a:rPr lang="en-US" altLang="ko-KR" dirty="0"/>
              <a:t>,</a:t>
            </a:r>
            <a:r>
              <a:rPr lang="ko-KR" altLang="en-US" dirty="0"/>
              <a:t> 이 규칙을 정책이라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9-1]</a:t>
            </a:r>
            <a:r>
              <a:rPr lang="ko-KR" altLang="en-US" dirty="0"/>
              <a:t>이 동</a:t>
            </a:r>
            <a:r>
              <a:rPr lang="en-US" altLang="ko-KR" dirty="0"/>
              <a:t>, </a:t>
            </a:r>
            <a:r>
              <a:rPr lang="ko-KR" altLang="en-US" dirty="0"/>
              <a:t>서</a:t>
            </a:r>
            <a:r>
              <a:rPr lang="en-US" altLang="ko-KR" dirty="0"/>
              <a:t>, </a:t>
            </a:r>
            <a:r>
              <a:rPr lang="ko-KR" altLang="en-US" dirty="0"/>
              <a:t>남</a:t>
            </a:r>
            <a:r>
              <a:rPr lang="en-US" altLang="ko-KR" dirty="0"/>
              <a:t>, </a:t>
            </a:r>
            <a:r>
              <a:rPr lang="ko-KR" altLang="en-US" dirty="0"/>
              <a:t>북이라는 </a:t>
            </a:r>
            <a:r>
              <a:rPr lang="en-US" altLang="ko-KR" dirty="0"/>
              <a:t>4</a:t>
            </a:r>
            <a:r>
              <a:rPr lang="ko-KR" altLang="en-US" dirty="0"/>
              <a:t>가지 행동에 대해 동일 확률을 사용한다고 가정하면</a:t>
            </a:r>
            <a:r>
              <a:rPr lang="en-US" altLang="ko-KR" dirty="0"/>
              <a:t>, </a:t>
            </a:r>
            <a:r>
              <a:rPr lang="ko-KR" altLang="en-US" dirty="0"/>
              <a:t>이 정책을 다음과 같이 쓸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ko-KR" altLang="en-US" dirty="0"/>
              <a:t>동일 확률을 쓰는 이 정책이 좋은 정책인가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2936"/>
            <a:ext cx="8213561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7129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더 좋은 정책</a:t>
            </a:r>
            <a:endParaRPr lang="en-US" altLang="ko-KR" baseline="30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밖으로 나가는 행동을 배제하면 누적 보상액이 항상 </a:t>
            </a:r>
            <a:r>
              <a:rPr lang="en-US" altLang="ko-KR" dirty="0"/>
              <a:t>5</a:t>
            </a:r>
            <a:r>
              <a:rPr lang="ko-KR" altLang="en-US" dirty="0"/>
              <a:t>가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82907"/>
            <a:ext cx="8280920" cy="923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66" y="3284984"/>
            <a:ext cx="7646243" cy="285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7291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탐험과 탐사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탐험과 탐사 갈등 현상</a:t>
            </a:r>
            <a:endParaRPr lang="en-US" altLang="ko-KR" baseline="30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탐험은 전체 공간을 골고루 찾아보는 전략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탐사는 특정한 곳 주위를 집중적으로 찾아보는 전략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2-2](</a:t>
            </a:r>
            <a:r>
              <a:rPr lang="ko-KR" altLang="en-US" dirty="0"/>
              <a:t>무작위 탐색 알고리즘</a:t>
            </a:r>
            <a:r>
              <a:rPr lang="en-US" altLang="ko-KR" dirty="0"/>
              <a:t>)</a:t>
            </a:r>
            <a:r>
              <a:rPr lang="ko-KR" altLang="en-US" dirty="0"/>
              <a:t>은 극단적인 탐험 방식</a:t>
            </a:r>
            <a:r>
              <a:rPr lang="en-US" altLang="ko-KR" dirty="0"/>
              <a:t>, [</a:t>
            </a:r>
            <a:r>
              <a:rPr lang="ko-KR" altLang="en-US" dirty="0"/>
              <a:t>알고리즘 </a:t>
            </a:r>
            <a:r>
              <a:rPr lang="en-US" altLang="ko-KR" dirty="0"/>
              <a:t>2-3]</a:t>
            </a:r>
            <a:r>
              <a:rPr lang="ko-KR" altLang="en-US" dirty="0"/>
              <a:t>과 지금까지 사용한 경사 </a:t>
            </a:r>
            <a:r>
              <a:rPr lang="ko-KR" altLang="en-US" dirty="0" err="1"/>
              <a:t>하강법은</a:t>
            </a:r>
            <a:r>
              <a:rPr lang="ko-KR" altLang="en-US" dirty="0"/>
              <a:t> 탐사 방식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탐험은 시간이 너무 오래 걸리고</a:t>
            </a:r>
            <a:r>
              <a:rPr lang="en-US" altLang="ko-KR" dirty="0"/>
              <a:t>, </a:t>
            </a:r>
            <a:r>
              <a:rPr lang="ko-KR" altLang="en-US" dirty="0"/>
              <a:t>탐사는 지역 </a:t>
            </a:r>
            <a:r>
              <a:rPr lang="ko-KR" altLang="en-US" dirty="0" err="1"/>
              <a:t>최적해에</a:t>
            </a:r>
            <a:r>
              <a:rPr lang="ko-KR" altLang="en-US" dirty="0"/>
              <a:t> 머무는 문제</a:t>
            </a:r>
            <a:endParaRPr lang="en-US" altLang="ko-KR" dirty="0"/>
          </a:p>
          <a:p>
            <a:r>
              <a:rPr lang="ko-KR" altLang="en-US" dirty="0"/>
              <a:t>강화 학습에서는 탐사로 치우치지 않게 주의를 기울여야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손잡이 </a:t>
            </a:r>
            <a:r>
              <a:rPr lang="ko-KR" altLang="en-US" dirty="0" err="1"/>
              <a:t>밴딧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21088"/>
            <a:ext cx="544228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6705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탐험과 탐사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ko-KR" altLang="en-US" dirty="0"/>
              <a:t>처음에</a:t>
            </a:r>
            <a:r>
              <a:rPr lang="en-US" altLang="ko-KR" dirty="0"/>
              <a:t> </a:t>
            </a:r>
            <a:r>
              <a:rPr lang="ko-KR" altLang="en-US" dirty="0"/>
              <a:t>탐험 방식으로 게임을 하다가</a:t>
            </a:r>
            <a:r>
              <a:rPr lang="en-US" altLang="ko-KR" dirty="0"/>
              <a:t>, 12</a:t>
            </a:r>
            <a:r>
              <a:rPr lang="ko-KR" altLang="en-US" dirty="0"/>
              <a:t>번 만에  </a:t>
            </a:r>
            <a:r>
              <a:rPr lang="en-US" altLang="ko-KR" dirty="0"/>
              <a:t>2</a:t>
            </a:r>
            <a:r>
              <a:rPr lang="ko-KR" altLang="en-US" dirty="0"/>
              <a:t>번 손잡이에서 </a:t>
            </a:r>
            <a:r>
              <a:rPr lang="ko-KR" altLang="en-US" dirty="0" err="1"/>
              <a:t>잭팟이</a:t>
            </a:r>
            <a:r>
              <a:rPr lang="ko-KR" altLang="en-US" dirty="0"/>
              <a:t> 터졌다고 가정하면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극단적인 탐사와 극단적인 탐험을 예시하면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균형 방식을 예시하면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강화 학습은 균형 방식을 사용함</a:t>
            </a:r>
            <a:r>
              <a:rPr lang="en-US" altLang="ko-KR" dirty="0"/>
              <a:t>(9.4~9.5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6817"/>
            <a:ext cx="3181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2936"/>
            <a:ext cx="6762899" cy="1025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725144"/>
            <a:ext cx="6762899" cy="34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75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비지도 학습의 응용 과업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아주 많은 응용</a:t>
            </a:r>
            <a:r>
              <a:rPr lang="en-US" altLang="ko-KR" dirty="0"/>
              <a:t>(</a:t>
            </a:r>
            <a:r>
              <a:rPr lang="ko-KR" altLang="en-US" dirty="0"/>
              <a:t>서로 밀접하게 연관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군집화의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맞춤 광고</a:t>
            </a:r>
            <a:r>
              <a:rPr lang="en-US" altLang="ko-KR" dirty="0"/>
              <a:t>, </a:t>
            </a:r>
            <a:r>
              <a:rPr lang="ko-KR" altLang="en-US" dirty="0"/>
              <a:t>영상 분할</a:t>
            </a:r>
            <a:r>
              <a:rPr lang="en-US" altLang="ko-KR" dirty="0"/>
              <a:t>, </a:t>
            </a:r>
            <a:r>
              <a:rPr lang="ko-KR" altLang="en-US" dirty="0"/>
              <a:t>유전자 데이터 분석</a:t>
            </a:r>
            <a:r>
              <a:rPr lang="en-US" altLang="ko-KR" dirty="0"/>
              <a:t>, SNS </a:t>
            </a:r>
            <a:r>
              <a:rPr lang="ko-KR" altLang="en-US" dirty="0"/>
              <a:t>실시간 </a:t>
            </a:r>
            <a:r>
              <a:rPr lang="ko-KR" altLang="en-US" dirty="0" err="1"/>
              <a:t>검색어</a:t>
            </a:r>
            <a:r>
              <a:rPr lang="ko-KR" altLang="en-US" dirty="0"/>
              <a:t> 분석하여 사람들의 관심 파악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밀도 추정의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, </a:t>
            </a:r>
            <a:r>
              <a:rPr lang="ko-KR" altLang="en-US" dirty="0"/>
              <a:t>생성 모델 구축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공간 변환의 응용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가시화</a:t>
            </a:r>
            <a:r>
              <a:rPr lang="en-US" altLang="ko-KR" dirty="0"/>
              <a:t>, </a:t>
            </a:r>
            <a:r>
              <a:rPr lang="ko-KR" altLang="en-US" dirty="0"/>
              <a:t>데이터 압축</a:t>
            </a:r>
            <a:r>
              <a:rPr lang="en-US" altLang="ko-KR" dirty="0"/>
              <a:t>, </a:t>
            </a:r>
            <a:r>
              <a:rPr lang="ko-KR" altLang="en-US" dirty="0"/>
              <a:t>특징 추출</a:t>
            </a:r>
            <a:r>
              <a:rPr lang="en-US" altLang="ko-KR" dirty="0"/>
              <a:t>(</a:t>
            </a:r>
            <a:r>
              <a:rPr lang="ko-KR" altLang="en-US" dirty="0"/>
              <a:t>표현 학습</a:t>
            </a:r>
            <a:r>
              <a:rPr lang="en-US" altLang="ko-KR" dirty="0"/>
              <a:t>) </a:t>
            </a:r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93597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마르코프</a:t>
            </a:r>
            <a:r>
              <a:rPr lang="ko-KR" altLang="en-US" dirty="0"/>
              <a:t> 성질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행동을 결정할 때 이전 이력이 중요하지 않다면 </a:t>
            </a:r>
            <a:r>
              <a:rPr lang="ko-KR" altLang="en-US" dirty="0" err="1"/>
              <a:t>마르코프</a:t>
            </a:r>
            <a:r>
              <a:rPr lang="ko-KR" altLang="en-US" dirty="0"/>
              <a:t> 성질을 만족함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9-1]</a:t>
            </a:r>
            <a:r>
              <a:rPr lang="ko-KR" altLang="en-US" dirty="0"/>
              <a:t>의 격자 세계와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9-7]</a:t>
            </a:r>
            <a:r>
              <a:rPr lang="ko-KR" altLang="en-US" dirty="0"/>
              <a:t>의 바둑은 </a:t>
            </a:r>
            <a:r>
              <a:rPr lang="ko-KR" altLang="en-US" dirty="0" err="1"/>
              <a:t>마르코프</a:t>
            </a:r>
            <a:r>
              <a:rPr lang="ko-KR" altLang="en-US" dirty="0"/>
              <a:t> 성질을 만족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96" y="2708920"/>
            <a:ext cx="659900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71041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마르코프</a:t>
            </a:r>
            <a:r>
              <a:rPr lang="ko-KR" altLang="en-US" dirty="0"/>
              <a:t> 성질을 수식으로 표현하면</a:t>
            </a:r>
            <a:r>
              <a:rPr lang="en-US" altLang="ko-KR" dirty="0"/>
              <a:t>, </a:t>
            </a:r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첨자를 생략하여 간략히 표기하면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 err="1"/>
              <a:t>마르코프</a:t>
            </a:r>
            <a:r>
              <a:rPr lang="ko-KR" altLang="en-US" dirty="0"/>
              <a:t> 성질을 만족하지 못하는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크게 벗어나면 강화 학습 적용할 수 없음</a:t>
            </a:r>
            <a:endParaRPr lang="en-US" altLang="ko-KR" dirty="0"/>
          </a:p>
          <a:p>
            <a:pPr lvl="1"/>
            <a:r>
              <a:rPr lang="ko-KR" altLang="en-US" dirty="0"/>
              <a:t>근사하게 만족하도록 상태 표현 설계 가능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날씨에 따른 행동 결정 문제에서는 이틀 날씨를 상태로 표현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로켓 발사 제어 문제에서 위치 정보만 사용하는 대신</a:t>
            </a:r>
            <a:r>
              <a:rPr lang="en-US" altLang="ko-KR" dirty="0"/>
              <a:t>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가속도 정보로 상태를 표현</a:t>
            </a:r>
            <a:endParaRPr lang="en-US" altLang="ko-KR" dirty="0"/>
          </a:p>
          <a:p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7009"/>
            <a:ext cx="8136904" cy="323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7429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77" y="4653136"/>
            <a:ext cx="657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105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마르코프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결정 프로세스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환경 모델로서 </a:t>
            </a:r>
            <a:r>
              <a:rPr lang="en-US" altLang="ko-KR" dirty="0"/>
              <a:t>MDP(Markov decision process) 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환경은</a:t>
            </a:r>
            <a:r>
              <a:rPr lang="en-US" altLang="ko-KR" dirty="0"/>
              <a:t> MDP</a:t>
            </a:r>
            <a:r>
              <a:rPr lang="ko-KR" altLang="en-US" dirty="0"/>
              <a:t> 확률분포를 가지고 다음 상태와 보상을 정함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9-3])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결정론적 </a:t>
            </a:r>
            <a:r>
              <a:rPr lang="en-US" altLang="ko-KR" dirty="0"/>
              <a:t>MDP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[</a:t>
            </a:r>
            <a:r>
              <a:rPr lang="ko-KR" altLang="en-US" dirty="0"/>
              <a:t>예제</a:t>
            </a:r>
            <a:r>
              <a:rPr lang="en-US" altLang="ko-KR" dirty="0"/>
              <a:t> 9-1]</a:t>
            </a:r>
            <a:r>
              <a:rPr lang="ko-KR" altLang="en-US" dirty="0"/>
              <a:t>의 경우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10</a:t>
            </a:r>
            <a:r>
              <a:rPr lang="ko-KR" altLang="en-US" dirty="0"/>
              <a:t>에서 동쪽이라는 행동을 취하면 항상 </a:t>
            </a:r>
            <a:r>
              <a:rPr lang="en-US" altLang="ko-KR" dirty="0"/>
              <a:t>11</a:t>
            </a:r>
            <a:r>
              <a:rPr lang="ko-KR" altLang="en-US" dirty="0"/>
              <a:t>상태로 전환하고 보상은 </a:t>
            </a:r>
            <a:r>
              <a:rPr lang="en-US" altLang="ko-KR" dirty="0"/>
              <a:t>0)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스토캐스틱</a:t>
            </a:r>
            <a:r>
              <a:rPr lang="ko-KR" altLang="en-US" dirty="0"/>
              <a:t> </a:t>
            </a:r>
            <a:r>
              <a:rPr lang="en-US" altLang="ko-KR" dirty="0"/>
              <a:t>MDP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가끔 돌풍이 불어 동쪽 행동을 취했는데 일정한 확률로 </a:t>
            </a:r>
            <a:r>
              <a:rPr lang="en-US" altLang="ko-KR" dirty="0"/>
              <a:t>11</a:t>
            </a:r>
            <a:r>
              <a:rPr lang="ko-KR" altLang="en-US" dirty="0"/>
              <a:t>이 아니라 </a:t>
            </a:r>
            <a:r>
              <a:rPr lang="en-US" altLang="ko-KR" dirty="0"/>
              <a:t>7</a:t>
            </a:r>
            <a:r>
              <a:rPr lang="ko-KR" altLang="en-US" dirty="0"/>
              <a:t>이나 </a:t>
            </a:r>
            <a:r>
              <a:rPr lang="en-US" altLang="ko-KR" dirty="0"/>
              <a:t>15</a:t>
            </a:r>
            <a:r>
              <a:rPr lang="ko-KR" altLang="en-US" dirty="0"/>
              <a:t>로도 갈 수 있는 경우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marL="104775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0" y="2164897"/>
            <a:ext cx="8057530" cy="2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299283"/>
            <a:ext cx="6560278" cy="44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58242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정책과 가치함수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9.2.1 </a:t>
            </a:r>
            <a:r>
              <a:rPr lang="ko-KR" altLang="en-US" dirty="0"/>
              <a:t>정책</a:t>
            </a:r>
            <a:endParaRPr lang="en-US" altLang="ko-KR" dirty="0"/>
          </a:p>
          <a:p>
            <a:r>
              <a:rPr lang="en-US" altLang="ko-KR" dirty="0"/>
              <a:t>9.2.2 </a:t>
            </a:r>
            <a:r>
              <a:rPr lang="ko-KR" altLang="en-US" dirty="0"/>
              <a:t>가치함수</a:t>
            </a:r>
            <a:endParaRPr lang="en-US" altLang="ko-KR" dirty="0"/>
          </a:p>
          <a:p>
            <a:r>
              <a:rPr lang="en-US" altLang="ko-KR" dirty="0"/>
              <a:t>9.2.3 </a:t>
            </a:r>
            <a:r>
              <a:rPr lang="ko-KR" altLang="en-US" dirty="0"/>
              <a:t>최적 가치함수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009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정책과 가치함수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학습의</a:t>
            </a:r>
            <a:r>
              <a:rPr lang="en-US" altLang="ko-KR" dirty="0"/>
              <a:t> </a:t>
            </a:r>
            <a:r>
              <a:rPr lang="ko-KR" altLang="en-US" dirty="0"/>
              <a:t>핵심은 좋은 정책을 찾는 것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좋은 정책이 있으면 누적 보상액을 최대로 만들 최적 행동을 매 순간 선택할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좋은 정책을 찾는 일은 지도 학습이 목적함수의 최적해</a:t>
            </a:r>
            <a:r>
              <a:rPr lang="en-US" altLang="ko-KR" dirty="0"/>
              <a:t> </a:t>
            </a:r>
            <a:r>
              <a:rPr lang="ko-KR" altLang="en-US" dirty="0"/>
              <a:t>찾는 일에 비유할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좋은 정책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누적 보상을 최대화하려고 일부러 함정에 빠지는 행동까지 추론 가능해야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바둑에서 작은 말을 희생하여 대마를 잡는 상황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429751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dirty="0"/>
                  <a:t>는 상태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s</a:t>
                </a:r>
                <a:r>
                  <a:rPr lang="ko-KR" altLang="en-US" dirty="0"/>
                  <a:t>에서 행동 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ko-KR" altLang="en-US" dirty="0"/>
                  <a:t>를 취할 확률을 명시한 것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9-1]</a:t>
                </a:r>
                <a:r>
                  <a:rPr lang="ko-KR" altLang="en-US" dirty="0"/>
                  <a:t>의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9-4])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9246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8090297" cy="57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76" y="3713492"/>
            <a:ext cx="8388052" cy="232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8790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80728"/>
            <a:ext cx="7927057" cy="550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6183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8061548" cy="3624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3276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292430" cy="77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1" y="2118178"/>
            <a:ext cx="8412715" cy="426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17954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알고리즘이 할 일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정책 공간이 방대하여 모든 정책을 일일이 평가하고 </a:t>
            </a:r>
            <a:r>
              <a:rPr lang="ko-KR" altLang="en-US" dirty="0" err="1"/>
              <a:t>그중</a:t>
            </a:r>
            <a:r>
              <a:rPr lang="ko-KR" altLang="en-US" dirty="0"/>
              <a:t> 제일 좋은 것을 선택하는 방법은 현실성이 없음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따라서 가치함수를 이용하는 전략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7517085" cy="96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5329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군집화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6.3.1 </a:t>
            </a:r>
            <a:r>
              <a:rPr lang="en-US" altLang="ko-KR" i="1" dirty="0"/>
              <a:t>k</a:t>
            </a:r>
            <a:r>
              <a:rPr lang="en-US" altLang="ko-KR" dirty="0"/>
              <a:t>-</a:t>
            </a:r>
            <a:r>
              <a:rPr lang="ko-KR" altLang="en-US" dirty="0"/>
              <a:t>평균 알고리즘</a:t>
            </a:r>
            <a:endParaRPr lang="en-US" altLang="ko-KR" dirty="0"/>
          </a:p>
          <a:p>
            <a:r>
              <a:rPr lang="en-US" altLang="ko-KR" dirty="0"/>
              <a:t>6.3.2 </a:t>
            </a:r>
            <a:r>
              <a:rPr lang="ko-KR" altLang="en-US" dirty="0"/>
              <a:t>친밀도 전파 알고리즘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343778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가치함수는 특정 정책의 좋은 정도를 측정하는 함수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좋은 정도는 상태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로부터 종료 상태에 이르기까지 누적 보상액의 추정치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특정 정책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𝜋</m:t>
                    </m:r>
                  </m:oMath>
                </a14:m>
                <a:r>
                  <a:rPr lang="ko-KR" altLang="en-US" dirty="0"/>
                  <a:t>에서 추정하며 상태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cs typeface="Times New Roman" pitchFamily="18" charset="0"/>
                      </a:rPr>
                      <m:t>𝑠</m:t>
                    </m:r>
                  </m:oMath>
                </a14:m>
                <a:r>
                  <a:rPr lang="ko-KR" altLang="en-US" dirty="0"/>
                  <a:t>의 함수이므로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로 표기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836712"/>
                <a:ext cx="8784976" cy="5760640"/>
              </a:xfrm>
              <a:blipFill rotWithShape="1">
                <a:blip r:embed="rId2"/>
                <a:stretch>
                  <a:fillRect l="-555" t="-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4978"/>
            <a:ext cx="6620957" cy="4540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0838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8208912" cy="5628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20125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(9.7)</a:t>
                </a:r>
                <a:r>
                  <a:rPr lang="ko-KR" altLang="en-US" dirty="0"/>
                  <a:t>을 다시 쓰면</a:t>
                </a:r>
                <a:r>
                  <a:rPr lang="en-US" altLang="ko-KR" dirty="0"/>
                  <a:t>,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가치함수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>
                            <a:latin typeface="Cambria Math"/>
                          </a:rPr>
                          <m:t>𝜋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r>
                      <a:rPr lang="en-US" altLang="ko-KR" i="1">
                        <a:latin typeface="Cambria Math"/>
                      </a:rPr>
                      <m:t>𝑠</m:t>
                    </m:r>
                    <m:r>
                      <a:rPr lang="en-US" altLang="ko-KR" i="1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를 구하는 식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/>
                  <a:t>는 경로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발생 확률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𝕣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r>
                      <a:rPr lang="en-US" altLang="ko-KR" b="0" i="1" smtClean="0">
                        <a:latin typeface="Cambria Math"/>
                      </a:rPr>
                      <m:t>𝑧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경로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𝑧</m:t>
                    </m:r>
                  </m:oMath>
                </a14:m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누적 보상액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r>
                  <a:rPr lang="ko-KR" altLang="en-US" sz="2000" dirty="0"/>
                  <a:t>누적 보상액을 계산하는 식</a:t>
                </a:r>
                <a:endParaRPr lang="en-US" altLang="ko-KR" sz="2000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/>
              </a:p>
              <a:p>
                <a:pPr marL="342900" lvl="1" indent="-342900">
                  <a:spcBef>
                    <a:spcPts val="0"/>
                  </a:spcBef>
                  <a:spcAft>
                    <a:spcPct val="0"/>
                  </a:spcAft>
                  <a:buClr>
                    <a:schemeClr val="accent3">
                      <a:lumMod val="75000"/>
                    </a:schemeClr>
                  </a:buClr>
                  <a:buFont typeface="Wingdings" pitchFamily="2" charset="2"/>
                  <a:buChar char="n"/>
                </a:pPr>
                <a:endParaRPr lang="en-US" altLang="ko-KR" sz="2000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9-3]</a:t>
                </a:r>
                <a:r>
                  <a:rPr lang="ko-KR" altLang="en-US" dirty="0"/>
                  <a:t>의 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따라 상태 </a:t>
                </a:r>
                <a:r>
                  <a:rPr lang="en-US" altLang="ko-KR" dirty="0"/>
                  <a:t>11</a:t>
                </a:r>
                <a:r>
                  <a:rPr lang="ko-KR" altLang="en-US" dirty="0"/>
                  <a:t>에서 출발하여 </a:t>
                </a:r>
                <a:r>
                  <a:rPr lang="ko-KR" altLang="en-US" dirty="0" err="1"/>
                  <a:t>북북서서를</a:t>
                </a:r>
                <a:r>
                  <a:rPr lang="ko-KR" altLang="en-US" dirty="0"/>
                  <a:t> 거쳐 상태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에 도달하는 경로는 </a:t>
                </a:r>
                <a:r>
                  <a:rPr lang="en-US" altLang="ko-KR" dirty="0"/>
                  <a:t>-1-1-1+5=2</a:t>
                </a:r>
                <a:r>
                  <a:rPr lang="ko-KR" altLang="en-US" dirty="0"/>
                  <a:t>라는 누적 보상액을 받음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238125"/>
                <a:endParaRPr lang="en-US" altLang="ko-KR" sz="2400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12776"/>
            <a:ext cx="70389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89960"/>
            <a:ext cx="7200800" cy="79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97538"/>
            <a:ext cx="6552728" cy="359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99668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에피소드 과업과 영구 과업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아래와 같이 유한 경로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파란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발생하는 과업을 에피소드 과업이라 부름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r>
                  <a:rPr lang="ko-KR" altLang="en-US" dirty="0"/>
                  <a:t>아래와 같이 무한 경로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파란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부분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가 발생하는 과업을 영구 과업이라 부름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영구 과업이 사용하는 할인 누적 보상액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할인율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ko-KR" altLang="en-US" dirty="0"/>
                  <a:t>는 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0</m:t>
                    </m:r>
                    <m:r>
                      <a:rPr lang="en-US" altLang="ko-KR" b="0" i="1" dirty="0" smtClean="0">
                        <a:latin typeface="Cambria Math"/>
                        <a:ea typeface="Cambria Math"/>
                      </a:rPr>
                      <m:t>≤</m:t>
                    </m:r>
                    <m:r>
                      <a:rPr lang="ko-KR" altLang="en-US" b="0" i="1" dirty="0" smtClean="0">
                        <a:latin typeface="Cambria Math"/>
                      </a:rPr>
                      <m:t>𝛾</m:t>
                    </m:r>
                    <m:r>
                      <a:rPr lang="ko-KR" altLang="en-US" b="0" i="1" dirty="0" smtClean="0">
                        <a:latin typeface="Cambria Math"/>
                      </a:rPr>
                      <m:t>≤1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en-US" altLang="ko-KR" dirty="0"/>
                  <a:t>0</a:t>
                </a:r>
                <a:r>
                  <a:rPr lang="ko-KR" altLang="en-US" dirty="0"/>
                  <a:t>이면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r>
                  <a:rPr lang="ko-KR" altLang="en-US" dirty="0"/>
                  <a:t>만 남으므로 매우 근시안적 보상액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탐욕 방법이 됨</a:t>
                </a:r>
                <a:r>
                  <a:rPr lang="en-US" altLang="ko-KR" dirty="0"/>
                  <a:t>), 1</a:t>
                </a:r>
                <a:r>
                  <a:rPr lang="ko-KR" altLang="en-US" dirty="0"/>
                  <a:t>이면 식 </a:t>
                </a:r>
                <a:r>
                  <a:rPr lang="en-US" altLang="ko-KR" dirty="0"/>
                  <a:t>(9.10)</a:t>
                </a:r>
                <a:r>
                  <a:rPr lang="ko-KR" altLang="en-US" dirty="0"/>
                  <a:t>과 같음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현재 순간에서 멀어질수록 보상을 할인하여 공헌도를 낮추는 셈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𝛾</m:t>
                    </m:r>
                    <m:r>
                      <a:rPr lang="en-US" altLang="ko-KR" b="0" i="1" smtClean="0">
                        <a:latin typeface="Cambria Math"/>
                      </a:rPr>
                      <m:t>=0.9</m:t>
                    </m:r>
                  </m:oMath>
                </a14:m>
                <a:r>
                  <a:rPr lang="ko-KR" altLang="en-US" dirty="0"/>
                  <a:t>이면 </a:t>
                </a:r>
                <a:r>
                  <a:rPr lang="en-US" altLang="ko-KR" dirty="0"/>
                  <a:t>50</a:t>
                </a:r>
                <a:r>
                  <a:rPr lang="ko-KR" altLang="en-US" dirty="0"/>
                  <a:t>만큼 지난 순간은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0.9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50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=0.52%</m:t>
                    </m:r>
                  </m:oMath>
                </a14:m>
                <a:r>
                  <a:rPr lang="ko-KR" altLang="en-US" dirty="0"/>
                  <a:t>만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남음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0950"/>
            <a:ext cx="7272808" cy="34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0928"/>
            <a:ext cx="7416824" cy="341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640910" cy="835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2048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가치함수 추정을 위한 </a:t>
                </a:r>
                <a:r>
                  <a:rPr lang="ko-KR" altLang="en-US" dirty="0" err="1"/>
                  <a:t>순환식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(9.9)</a:t>
                </a:r>
                <a:r>
                  <a:rPr lang="ko-KR" altLang="en-US" dirty="0"/>
                  <a:t>는 모든 경로를 나열하는 방식이라 그대로 적용은 현실성이 없는데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순환 구조를 이용하여 </a:t>
                </a:r>
                <a:r>
                  <a:rPr lang="ko-KR" altLang="en-US" dirty="0" err="1"/>
                  <a:t>순환식으로</a:t>
                </a:r>
                <a:r>
                  <a:rPr lang="ko-KR" altLang="en-US" dirty="0"/>
                  <a:t> 바꾸어 쓸 수 있음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예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정책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/>
                  <a:t>에서 상태 </a:t>
                </a:r>
                <a:r>
                  <a:rPr lang="en-US" altLang="ko-KR" dirty="0"/>
                  <a:t>11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가치함숫값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/>
                          </a:rPr>
                          <m:t>𝜋</m:t>
                        </m:r>
                        <m:r>
                          <a:rPr lang="en-US" altLang="ko-KR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(11)</m:t>
                    </m:r>
                  </m:oMath>
                </a14:m>
                <a:r>
                  <a:rPr lang="ko-KR" altLang="en-US" dirty="0"/>
                  <a:t>은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일반화하면</a:t>
                </a:r>
                <a:r>
                  <a:rPr lang="en-US" altLang="ko-KR" dirty="0"/>
                  <a:t>, (</a:t>
                </a:r>
                <a14:m>
                  <m:oMath xmlns:m="http://schemas.openxmlformats.org/officeDocument/2006/math">
                    <m:r>
                      <a:rPr lang="en-US" altLang="ko-KR" b="0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ko-KR" altLang="en-US" dirty="0"/>
                  <a:t>에서</a:t>
                </a:r>
                <a:r>
                  <a:rPr lang="en-US" altLang="ko-KR" i="1" dirty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dirty="0"/>
                  <a:t>를 실행했을 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i="1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/>
                  <a:t>로 전환</a:t>
                </a:r>
                <a:r>
                  <a:rPr lang="en-US" altLang="ko-KR" dirty="0"/>
                  <a:t>)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693" t="-536" b="-195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8083252" cy="22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19784"/>
            <a:ext cx="7521327" cy="810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012160" y="6093296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벨만 수식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5292080" y="5825125"/>
            <a:ext cx="720080" cy="405342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2500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r>
              <a:rPr lang="ko-KR" altLang="en-US" dirty="0"/>
              <a:t>현재까지는 결정론적 프로세스를 다룸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어떤 상태에서 특정 행동을 취하면 항상 같은 상태로 전환하고 같은 보상을 받음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격자 세계 예제</a:t>
            </a:r>
            <a:r>
              <a:rPr lang="en-US" altLang="ko-KR" dirty="0"/>
              <a:t>, </a:t>
            </a:r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장기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 err="1"/>
              <a:t>스토캐스틱</a:t>
            </a:r>
            <a:r>
              <a:rPr lang="ko-KR" altLang="en-US" dirty="0"/>
              <a:t> 프로세스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어떤 상태에서 특정 행동을 취하면 확률에 따라 다른 상태로 전환하고 다른 보상을 받음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격자 세계에서 </a:t>
            </a:r>
            <a:r>
              <a:rPr lang="en-US" altLang="ko-KR" dirty="0"/>
              <a:t>6</a:t>
            </a:r>
            <a:r>
              <a:rPr lang="ko-KR" altLang="en-US" dirty="0"/>
              <a:t>번 지점은 가끔 바람이 불어 동쪽이라는 행동을 선택했을 때</a:t>
            </a:r>
            <a:r>
              <a:rPr lang="en-US" altLang="ko-KR" dirty="0"/>
              <a:t> 0.9 </a:t>
            </a:r>
            <a:r>
              <a:rPr lang="ko-KR" altLang="en-US" dirty="0"/>
              <a:t>확률로 상태 </a:t>
            </a:r>
            <a:r>
              <a:rPr lang="en-US" altLang="ko-KR" dirty="0"/>
              <a:t>7, 0.05 </a:t>
            </a:r>
            <a:r>
              <a:rPr lang="ko-KR" altLang="en-US" dirty="0"/>
              <a:t>확률로 </a:t>
            </a:r>
            <a:r>
              <a:rPr lang="en-US" altLang="ko-KR" dirty="0"/>
              <a:t>11, 0.05 </a:t>
            </a:r>
            <a:r>
              <a:rPr lang="ko-KR" altLang="en-US" dirty="0"/>
              <a:t>확률로 </a:t>
            </a:r>
            <a:r>
              <a:rPr lang="en-US" altLang="ko-KR" dirty="0"/>
              <a:t>10</a:t>
            </a:r>
            <a:r>
              <a:rPr lang="ko-KR" altLang="en-US" dirty="0"/>
              <a:t>으로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5824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</p:spPr>
            <p:txBody>
              <a:bodyPr/>
              <a:lstStyle/>
              <a:p>
                <a:r>
                  <a:rPr lang="ko-KR" altLang="en-US" dirty="0"/>
                  <a:t>스토캐스틱 프로세스에서 가치함수 추정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𝑃</m:t>
                    </m:r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𝑟</m:t>
                    </m:r>
                    <m:r>
                      <a:rPr lang="en-US" altLang="ko-KR" b="0" i="1" smtClean="0">
                        <a:latin typeface="Cambria Math"/>
                      </a:rPr>
                      <m:t>|</m:t>
                    </m:r>
                    <m:r>
                      <a:rPr lang="en-US" altLang="ko-KR" b="0" i="1" smtClean="0">
                        <a:latin typeface="Cambria Math"/>
                      </a:rPr>
                      <m:t>𝑠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𝑎</m:t>
                    </m:r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/>
                  <a:t>는 </a:t>
                </a:r>
                <a:r>
                  <a:rPr lang="ko-KR" altLang="en-US" dirty="0" err="1"/>
                  <a:t>스토캐스틱</a:t>
                </a:r>
                <a:r>
                  <a:rPr lang="ko-KR" altLang="en-US" dirty="0"/>
                  <a:t> 정보를 표현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이 확률분포는 식</a:t>
                </a:r>
                <a:r>
                  <a:rPr lang="en-US" altLang="ko-KR" dirty="0"/>
                  <a:t> (9.4)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MDP)</a:t>
                </a:r>
              </a:p>
              <a:p>
                <a:r>
                  <a:rPr lang="ko-KR" altLang="en-US" dirty="0"/>
                  <a:t>영구 과업인 경우는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상태 가치함수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𝑣</m:t>
                    </m:r>
                  </m:oMath>
                </a14:m>
                <a:r>
                  <a:rPr lang="ko-KR" altLang="en-US" dirty="0"/>
                  <a:t>와 상태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행동 가치함수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𝑞</m:t>
                    </m:r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(9.13)</a:t>
                </a:r>
                <a:r>
                  <a:rPr lang="ko-KR" altLang="en-US" dirty="0"/>
                  <a:t>과 식 </a:t>
                </a:r>
                <a:r>
                  <a:rPr lang="en-US" altLang="ko-KR" dirty="0"/>
                  <a:t>(9.14)</a:t>
                </a:r>
                <a:r>
                  <a:rPr lang="ko-KR" altLang="en-US" dirty="0"/>
                  <a:t>는 상태의 함수이므로 상태 가치함수라 부름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(9.15)</a:t>
                </a:r>
                <a:r>
                  <a:rPr lang="ko-KR" altLang="en-US" dirty="0"/>
                  <a:t>는 상태와 행동의 함수이므로 상태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행동 가치함수라 부름</a:t>
                </a:r>
                <a:endParaRPr lang="en-US" altLang="ko-KR" dirty="0"/>
              </a:p>
              <a:p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r>
                  <a:rPr lang="ko-KR" altLang="en-US" dirty="0"/>
                  <a:t>두 가치함수 사이에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i="1">
                            <a:latin typeface="Cambria Math"/>
                          </a:rPr>
                          <m:t>𝑎</m:t>
                        </m:r>
                        <m:r>
                          <a:rPr lang="en-US" altLang="ko-KR" i="1">
                            <a:latin typeface="Cambria Math"/>
                          </a:rPr>
                          <m:t>∈</m:t>
                        </m:r>
                        <m:r>
                          <a:rPr lang="en-US" altLang="ko-KR" i="1">
                            <a:latin typeface="Cambria Math"/>
                          </a:rPr>
                          <m:t>𝒜</m:t>
                        </m:r>
                        <m:r>
                          <a:rPr lang="en-US" altLang="ko-KR" i="1">
                            <a:latin typeface="Cambria Math"/>
                          </a:rPr>
                          <m:t>(</m:t>
                        </m:r>
                        <m:r>
                          <a:rPr lang="en-US" altLang="ko-KR" i="1">
                            <a:latin typeface="Cambria Math"/>
                          </a:rPr>
                          <m:t>𝑠</m:t>
                        </m:r>
                        <m:r>
                          <a:rPr lang="en-US" altLang="ko-KR" i="1">
                            <a:latin typeface="Cambria Math"/>
                          </a:rPr>
                          <m:t>)</m:t>
                        </m:r>
                      </m:sub>
                      <m:sup/>
                      <m:e>
                        <m:r>
                          <a:rPr lang="en-US" altLang="ko-KR" i="1">
                            <a:latin typeface="Cambria Math"/>
                          </a:rPr>
                          <m:t>𝑝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|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</m:e>
                        </m:d>
                        <m:sSub>
                          <m:sSub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</a:rPr>
                              <m:t>𝜋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/>
                              </a:rPr>
                              <m:t>𝑠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,</m:t>
                            </m:r>
                            <m:r>
                              <a:rPr lang="en-US" altLang="ko-KR" i="1">
                                <a:latin typeface="Cambria Math"/>
                              </a:rPr>
                              <m:t>𝑎</m:t>
                            </m:r>
                          </m:e>
                        </m:d>
                      </m:e>
                    </m:nary>
                  </m:oMath>
                </a14:m>
                <a:r>
                  <a:rPr lang="ko-KR" altLang="en-US" dirty="0"/>
                  <a:t>가 성립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179512" y="908720"/>
                <a:ext cx="8784976" cy="5688632"/>
              </a:xfrm>
              <a:blipFill rotWithShape="1">
                <a:blip r:embed="rId2"/>
                <a:stretch>
                  <a:fillRect l="-555" b="-77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5"/>
            <a:ext cx="7200800" cy="64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292011"/>
            <a:ext cx="7200801" cy="70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92280" y="831843"/>
            <a:ext cx="1296144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dirty="0"/>
              <a:t>벨만 수식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6228184" y="1289043"/>
            <a:ext cx="864096" cy="339757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6228184" y="1289043"/>
            <a:ext cx="864096" cy="2002968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5301208"/>
            <a:ext cx="7200800" cy="68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01313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가치함수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최적 정책을 찾는 식 </a:t>
            </a:r>
            <a:r>
              <a:rPr lang="en-US" altLang="ko-KR" dirty="0"/>
              <a:t>(9.8)</a:t>
            </a:r>
            <a:r>
              <a:rPr lang="ko-KR" altLang="en-US" dirty="0"/>
              <a:t>을 가치함수를 이용하여 다시 쓰면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r>
              <a:rPr lang="ko-KR" altLang="en-US" dirty="0"/>
              <a:t>이들 식은</a:t>
            </a:r>
            <a:r>
              <a:rPr lang="en-US" altLang="ko-KR" dirty="0"/>
              <a:t> </a:t>
            </a:r>
            <a:r>
              <a:rPr lang="ko-KR" altLang="en-US" dirty="0"/>
              <a:t>선언적 의미일 뿐 실제 계산 방법은 제시하지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계산이 가능하도록 바꿔 쓰면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(9.17)</a:t>
            </a:r>
            <a:r>
              <a:rPr lang="ko-KR" altLang="en-US" dirty="0"/>
              <a:t>은 식 </a:t>
            </a:r>
            <a:r>
              <a:rPr lang="en-US" altLang="ko-KR" dirty="0"/>
              <a:t>(9.13)</a:t>
            </a:r>
            <a:r>
              <a:rPr lang="ko-KR" altLang="en-US" dirty="0"/>
              <a:t>의 평균 연산자를 </a:t>
            </a:r>
            <a:r>
              <a:rPr lang="en-US" altLang="ko-KR" dirty="0"/>
              <a:t>max </a:t>
            </a:r>
            <a:r>
              <a:rPr lang="ko-KR" altLang="en-US" dirty="0"/>
              <a:t>연산자로 바꾼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2" y="1340768"/>
            <a:ext cx="7145660" cy="48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2" y="2964484"/>
            <a:ext cx="7165691" cy="680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4221088"/>
            <a:ext cx="6445399" cy="217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65056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가치함수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영구 과업으로 바꿔 쓰면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r>
              <a:rPr lang="ko-KR" altLang="en-US" dirty="0"/>
              <a:t>식 </a:t>
            </a:r>
            <a:r>
              <a:rPr lang="en-US" altLang="ko-KR" dirty="0"/>
              <a:t>(9.17)</a:t>
            </a:r>
            <a:r>
              <a:rPr lang="ko-KR" altLang="en-US" dirty="0"/>
              <a:t>과 식 </a:t>
            </a:r>
            <a:r>
              <a:rPr lang="en-US" altLang="ko-KR" dirty="0"/>
              <a:t>(9.18)</a:t>
            </a:r>
            <a:r>
              <a:rPr lang="ko-KR" altLang="en-US" dirty="0"/>
              <a:t>을 어떻게 계산하나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상태들이 순환적으로 연결되어 있는데</a:t>
            </a:r>
            <a:r>
              <a:rPr lang="en-US" altLang="ko-KR" dirty="0"/>
              <a:t>, </a:t>
            </a:r>
            <a:r>
              <a:rPr lang="ko-KR" altLang="en-US" dirty="0"/>
              <a:t>어느 상태도 값이 정해져 있지 않음</a:t>
            </a:r>
            <a:endParaRPr lang="en-US" altLang="ko-KR" dirty="0"/>
          </a:p>
          <a:p>
            <a:pPr lvl="1"/>
            <a:r>
              <a:rPr lang="ko-KR" altLang="en-US" dirty="0"/>
              <a:t>이들을 푸는 보편적 방법</a:t>
            </a:r>
            <a:endParaRPr lang="en-US" altLang="ko-KR" dirty="0"/>
          </a:p>
          <a:p>
            <a:pPr lvl="2"/>
            <a:r>
              <a:rPr lang="ko-KR" altLang="en-US" dirty="0"/>
              <a:t>정책을 임의로 설정하고 출발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가치함수 계산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정책 개선 </a:t>
            </a:r>
            <a:r>
              <a:rPr lang="en-US" altLang="ko-KR" dirty="0">
                <a:sym typeface="Wingdings" pitchFamily="2" charset="2"/>
              </a:rPr>
              <a:t> </a:t>
            </a:r>
            <a:r>
              <a:rPr lang="ko-KR" altLang="en-US" dirty="0">
                <a:sym typeface="Wingdings" pitchFamily="2" charset="2"/>
              </a:rPr>
              <a:t>가치함수 계산 </a:t>
            </a:r>
            <a:r>
              <a:rPr lang="en-US" altLang="ko-KR" dirty="0">
                <a:sym typeface="Wingdings" pitchFamily="2" charset="2"/>
              </a:rPr>
              <a:t> …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9.3</a:t>
            </a:r>
            <a:r>
              <a:rPr lang="ko-KR" altLang="en-US" dirty="0">
                <a:sym typeface="Wingdings" pitchFamily="2" charset="2"/>
              </a:rPr>
              <a:t>절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동적 프로그래밍</a:t>
            </a:r>
            <a:r>
              <a:rPr lang="en-US" altLang="ko-KR" dirty="0">
                <a:sym typeface="Wingdings" pitchFamily="2" charset="2"/>
              </a:rPr>
              <a:t>), 9.4</a:t>
            </a:r>
            <a:r>
              <a:rPr lang="ko-KR" altLang="en-US" dirty="0">
                <a:sym typeface="Wingdings" pitchFamily="2" charset="2"/>
              </a:rPr>
              <a:t>절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 err="1">
                <a:sym typeface="Wingdings" pitchFamily="2" charset="2"/>
              </a:rPr>
              <a:t>몬테카를로</a:t>
            </a:r>
            <a:r>
              <a:rPr lang="ko-KR" altLang="en-US" dirty="0">
                <a:sym typeface="Wingdings" pitchFamily="2" charset="2"/>
              </a:rPr>
              <a:t> 방법</a:t>
            </a:r>
            <a:r>
              <a:rPr lang="en-US" altLang="ko-KR" dirty="0">
                <a:sym typeface="Wingdings" pitchFamily="2" charset="2"/>
              </a:rPr>
              <a:t>), 9.5</a:t>
            </a:r>
            <a:r>
              <a:rPr lang="ko-KR" altLang="en-US" dirty="0">
                <a:sym typeface="Wingdings" pitchFamily="2" charset="2"/>
              </a:rPr>
              <a:t>절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시간차 학습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은 이 방식을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7"/>
            <a:ext cx="6768752" cy="62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4104109" cy="2419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101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640960" cy="548680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동적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9.3.1 </a:t>
            </a:r>
            <a:r>
              <a:rPr lang="ko-KR" altLang="en-US" dirty="0"/>
              <a:t>정책 반복 알고리즘</a:t>
            </a:r>
            <a:endParaRPr lang="en-US" altLang="ko-KR" dirty="0"/>
          </a:p>
          <a:p>
            <a:r>
              <a:rPr lang="en-US" altLang="ko-KR" dirty="0"/>
              <a:t>9.3.2 </a:t>
            </a:r>
            <a:r>
              <a:rPr lang="ko-KR" altLang="en-US" dirty="0"/>
              <a:t>가치 반복 알고리즘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강화 학습에서 동적 프로그래밍</a:t>
            </a:r>
            <a:endParaRPr lang="en-US" altLang="ko-KR" dirty="0"/>
          </a:p>
          <a:p>
            <a:pPr lvl="1"/>
            <a:r>
              <a:rPr lang="ko-KR" altLang="en-US" dirty="0"/>
              <a:t>초창기 강화 학습이 사용한 고전적 방법</a:t>
            </a:r>
            <a:endParaRPr lang="en-US" altLang="ko-KR" dirty="0"/>
          </a:p>
          <a:p>
            <a:pPr lvl="1"/>
            <a:r>
              <a:rPr lang="en-US" altLang="ko-KR" dirty="0"/>
              <a:t>MDP</a:t>
            </a:r>
            <a:r>
              <a:rPr lang="ko-KR" altLang="en-US" dirty="0"/>
              <a:t> 확률분포가 주어져야 하며</a:t>
            </a:r>
            <a:r>
              <a:rPr lang="en-US" altLang="ko-KR" dirty="0"/>
              <a:t>, </a:t>
            </a:r>
            <a:r>
              <a:rPr lang="ko-KR" altLang="en-US" dirty="0"/>
              <a:t>상태와 행동의 개수가 적어야 한다는 강한 제약 조건 하에서 작동</a:t>
            </a:r>
            <a:endParaRPr lang="en-US" altLang="ko-KR" dirty="0"/>
          </a:p>
          <a:p>
            <a:pPr lvl="1"/>
            <a:r>
              <a:rPr lang="ko-KR" altLang="en-US" dirty="0"/>
              <a:t>현대적 알고리즘의 토대를 이루는 핵심 개념과 아이디어 제공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350422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3720</TotalTime>
  <Words>9974</Words>
  <Application>Microsoft Office PowerPoint</Application>
  <PresentationFormat>화면 슬라이드 쇼(4:3)</PresentationFormat>
  <Paragraphs>2191</Paragraphs>
  <Slides>238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238</vt:i4>
      </vt:variant>
    </vt:vector>
  </HeadingPairs>
  <TitlesOfParts>
    <vt:vector size="248" baseType="lpstr">
      <vt:lpstr>Wingdings</vt:lpstr>
      <vt:lpstr>맑은 고딕</vt:lpstr>
      <vt:lpstr>나눔손글씨 펜</vt:lpstr>
      <vt:lpstr>Calibri</vt:lpstr>
      <vt:lpstr>Cambria Math</vt:lpstr>
      <vt:lpstr>아리따M</vt:lpstr>
      <vt:lpstr>Times New Roman</vt:lpstr>
      <vt:lpstr>Arial</vt:lpstr>
      <vt:lpstr>HY견고딕</vt:lpstr>
      <vt:lpstr>1_Office 테마</vt:lpstr>
      <vt:lpstr>6장. 비지도 학습</vt:lpstr>
      <vt:lpstr>PREVIEW</vt:lpstr>
      <vt:lpstr>PowerPoint 프레젠테이션</vt:lpstr>
      <vt:lpstr>6.1 지도 학습과 비지도 학습, 준지도 학습</vt:lpstr>
      <vt:lpstr>6.1 지도 학습과 비지도 학습, 준지도 학습</vt:lpstr>
      <vt:lpstr>6.2 비지도 학습</vt:lpstr>
      <vt:lpstr>6.2.1 비지도 학습의 일반 과업</vt:lpstr>
      <vt:lpstr>6.2.2 비지도 학습의 응용 과업</vt:lpstr>
      <vt:lpstr>6.3 군집화</vt:lpstr>
      <vt:lpstr>6.3 군집화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6.3.1 k-평균 알고리즘</vt:lpstr>
      <vt:lpstr>6.3.2 친밀도 전파 알고리즘</vt:lpstr>
      <vt:lpstr>6.3.2 친밀도 전파 알고리즘</vt:lpstr>
      <vt:lpstr>6.3.2 친밀도 전파 알고리즘</vt:lpstr>
      <vt:lpstr>6.3.2 친밀도 전파 알고리즘</vt:lpstr>
      <vt:lpstr>6.4 밀도 추정</vt:lpstr>
      <vt:lpstr>6.4.1 커널 밀도 추정</vt:lpstr>
      <vt:lpstr>6.4.1 커널 밀도 추정</vt:lpstr>
      <vt:lpstr>6.4.1 커널 밀도 추정</vt:lpstr>
      <vt:lpstr>6.4.1 커널 밀도 추정</vt:lpstr>
      <vt:lpstr>6.4.2 가우시안 혼합</vt:lpstr>
      <vt:lpstr>6.4.2 가우시안 혼합</vt:lpstr>
      <vt:lpstr>6.4.2 가우시안 혼합</vt:lpstr>
      <vt:lpstr>6.4.3 EM 알고리즘</vt:lpstr>
      <vt:lpstr>6.4.3 EM 알고리즘</vt:lpstr>
      <vt:lpstr>6.5 공간 변환의 이해</vt:lpstr>
      <vt:lpstr>6.5 공간 변환의 이해</vt:lpstr>
      <vt:lpstr>6.6 선형 인자 모델</vt:lpstr>
      <vt:lpstr>6.6 선형 인자 모델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6.6.1 주성분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6.6.2 독립 성분 분석</vt:lpstr>
      <vt:lpstr>8.2.4 양방향 RNN</vt:lpstr>
      <vt:lpstr>8.3 장기 문맥 의존성</vt:lpstr>
      <vt:lpstr>8.3 장기 문맥 의존성</vt:lpstr>
      <vt:lpstr>8.5 응용 사례</vt:lpstr>
      <vt:lpstr>8.5.1 언어 모델</vt:lpstr>
      <vt:lpstr>8.5.1 언어 모델</vt:lpstr>
      <vt:lpstr>8.5.1 언어 모델</vt:lpstr>
      <vt:lpstr>8.5.1 언어 모델</vt:lpstr>
      <vt:lpstr>8.5.1 언어 모델</vt:lpstr>
      <vt:lpstr>8.5.2 기계 번역</vt:lpstr>
      <vt:lpstr>8.5.2 기계 번역</vt:lpstr>
      <vt:lpstr>8.5.2 기계 번역</vt:lpstr>
      <vt:lpstr>8.5.3 영상 주석 생성</vt:lpstr>
      <vt:lpstr>8.5.3 영상 주석 생성</vt:lpstr>
      <vt:lpstr>8.5.3 영상 주석 생성</vt:lpstr>
      <vt:lpstr>8.5.3 영상 주석 생성</vt:lpstr>
      <vt:lpstr>9. 강화 학습</vt:lpstr>
      <vt:lpstr>PREVIEW</vt:lpstr>
      <vt:lpstr>PREVIEW</vt:lpstr>
      <vt:lpstr>PowerPoint 프레젠테이션</vt:lpstr>
      <vt:lpstr>9.1 강화 학습의 원리와 성질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9.1.1 계산 모형</vt:lpstr>
      <vt:lpstr>9.1.2 탐험과 탐사</vt:lpstr>
      <vt:lpstr>9.1.2 탐험과 탐사</vt:lpstr>
      <vt:lpstr>9.1.3 마르코프 결정 프로세스</vt:lpstr>
      <vt:lpstr>9.1.3 마르코프 결정 프로세스</vt:lpstr>
      <vt:lpstr>9.1.3 마르코프 결정 프로세스</vt:lpstr>
      <vt:lpstr>9.2 정책과 가치함수</vt:lpstr>
      <vt:lpstr>9.2 정책과 가치함수</vt:lpstr>
      <vt:lpstr>9.2.1 정책</vt:lpstr>
      <vt:lpstr>9.2.1 정책</vt:lpstr>
      <vt:lpstr>9.2.1 정책</vt:lpstr>
      <vt:lpstr>9.2.1 정책</vt:lpstr>
      <vt:lpstr>9.2.1 정책</vt:lpstr>
      <vt:lpstr>9.2.2 가치함수</vt:lpstr>
      <vt:lpstr>9.2.2 가치함수</vt:lpstr>
      <vt:lpstr>9.2.2 가치함수</vt:lpstr>
      <vt:lpstr>9.2.2 가치함수</vt:lpstr>
      <vt:lpstr>9.2.2 가치함수</vt:lpstr>
      <vt:lpstr>9.2.2 가치함수</vt:lpstr>
      <vt:lpstr>9.2.2 가치함수</vt:lpstr>
      <vt:lpstr>9.2.3 최적 가치함수</vt:lpstr>
      <vt:lpstr>9.2.3 최적 가치함수</vt:lpstr>
      <vt:lpstr>9.3 동적 프로그래밍</vt:lpstr>
      <vt:lpstr>9.3 동적 프로그래밍</vt:lpstr>
      <vt:lpstr>9.3.1 정책 반복 알고리즘</vt:lpstr>
      <vt:lpstr>9.3.1 정책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9.3.2 가치 반복 알고리즘</vt:lpstr>
      <vt:lpstr>9.4 몬테카를로 방법</vt:lpstr>
      <vt:lpstr>9.4.1 훈련집합의 수집과 정책 평가</vt:lpstr>
      <vt:lpstr>9.4.1 훈련집합의 수집과 정책 평가</vt:lpstr>
      <vt:lpstr>9.4.1 훈련집합의 수집과 정책 평가</vt:lpstr>
      <vt:lpstr>9.4.1 훈련집합의 수집과 정책 평가</vt:lpstr>
      <vt:lpstr>9.4.2 최적 정책 탐색</vt:lpstr>
      <vt:lpstr>9.4.2 최적 정책 탐색</vt:lpstr>
      <vt:lpstr>9.4.2 최적 정책 탐색</vt:lpstr>
      <vt:lpstr>9.4.2 최적 정책 탐색</vt:lpstr>
      <vt:lpstr>9.5 시간차 학습</vt:lpstr>
      <vt:lpstr>9.5.1 정책 평가</vt:lpstr>
      <vt:lpstr>9.5.1 정책 평가</vt:lpstr>
      <vt:lpstr>9.5.1 정책 평가</vt:lpstr>
      <vt:lpstr>9.5.1 정책 평가</vt:lpstr>
      <vt:lpstr>9.5.1 정책 평가</vt:lpstr>
      <vt:lpstr>9.5.2 Sarsa</vt:lpstr>
      <vt:lpstr>9.5.3 Q-학습</vt:lpstr>
      <vt:lpstr>9.5.3 Q-학습</vt:lpstr>
      <vt:lpstr>9.6 근사 방법</vt:lpstr>
      <vt:lpstr>9.7 응용 사례</vt:lpstr>
      <vt:lpstr>9.7.1 TD-gammon</vt:lpstr>
      <vt:lpstr>9.7.1 TD-gammon</vt:lpstr>
      <vt:lpstr>9.7.1 TD-gammon</vt:lpstr>
      <vt:lpstr>9.7.2 DQN: 아타리 비디오 게임</vt:lpstr>
      <vt:lpstr>9.7.2 DQN: 아타리 비디오 게임</vt:lpstr>
      <vt:lpstr>PREVIEW</vt:lpstr>
      <vt:lpstr>PREVIEW</vt:lpstr>
      <vt:lpstr>PowerPoint 프레젠테이션</vt:lpstr>
      <vt:lpstr>11.1 커널 트릭kernel trick</vt:lpstr>
      <vt:lpstr>11.1 커널 트릭</vt:lpstr>
      <vt:lpstr>11.1 커널 트릭</vt:lpstr>
      <vt:lpstr>11.1 커널 트릭</vt:lpstr>
      <vt:lpstr>11.1 커널 트릭</vt:lpstr>
      <vt:lpstr>11.1 커널 트릭</vt:lpstr>
      <vt:lpstr>11.1 커널 트릭</vt:lpstr>
      <vt:lpstr>11.2 커널 리지 회귀kernel ridge regression</vt:lpstr>
      <vt:lpstr>11.2 커널 리지 회귀</vt:lpstr>
      <vt:lpstr>11.2 커널 리지 회귀</vt:lpstr>
      <vt:lpstr>11.3 커널 PCA</vt:lpstr>
      <vt:lpstr>11.3 커널 PCA</vt:lpstr>
      <vt:lpstr>11.3 커널 PCA</vt:lpstr>
      <vt:lpstr>11.3 커널 PCA</vt:lpstr>
      <vt:lpstr>11.3 커널 PCA</vt:lpstr>
      <vt:lpstr>11.3 커널 PCA</vt:lpstr>
      <vt:lpstr>11.4 SVM 분류</vt:lpstr>
      <vt:lpstr>11.4 SVM 분류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11.4.1 선형 SVM</vt:lpstr>
      <vt:lpstr>11.4.2 비선형 SVM</vt:lpstr>
      <vt:lpstr>11.4.2 비선형 SVM</vt:lpstr>
      <vt:lpstr>11.4.2 비선형 SVM</vt:lpstr>
      <vt:lpstr>11.4.2 비선형 SVM</vt:lpstr>
      <vt:lpstr>11.4.2 비선형 SVM</vt:lpstr>
      <vt:lpstr>11.4.2 비선형 SVM</vt:lpstr>
      <vt:lpstr>11.4.3 c-부류 SVM</vt:lpstr>
      <vt:lpstr>11.5 SVM 회귀</vt:lpstr>
      <vt:lpstr>11.5 SVM 회귀</vt:lpstr>
      <vt:lpstr>11.5 SVM 회귀</vt:lpstr>
      <vt:lpstr>11.5 SVM 회귀</vt:lpstr>
      <vt:lpstr>11.5 SVM 회귀</vt:lpstr>
      <vt:lpstr>11.5 SVM 회귀</vt:lpstr>
      <vt:lpstr>12. 앙상블 방법</vt:lpstr>
      <vt:lpstr>PREVIEW</vt:lpstr>
      <vt:lpstr>PowerPoint 프레젠테이션</vt:lpstr>
      <vt:lpstr>12.1 동기와 원리</vt:lpstr>
      <vt:lpstr>12.1.1 앙상블을 사용하는 이유</vt:lpstr>
      <vt:lpstr>12.1.2 요소 분류기의 다양성</vt:lpstr>
      <vt:lpstr>12.1.2 요소 분류기의 다양성</vt:lpstr>
      <vt:lpstr>12.1.2 요소 분류기의 다양성</vt:lpstr>
      <vt:lpstr>12.2 재샘플링resampling 기법</vt:lpstr>
      <vt:lpstr>12.2.1 배깅bagging</vt:lpstr>
      <vt:lpstr>12.2.2 부스팅boosting</vt:lpstr>
      <vt:lpstr>12.2.2 부스팅</vt:lpstr>
      <vt:lpstr>12.2.2 부스팅</vt:lpstr>
      <vt:lpstr>12.3 결정 트리와 랜덤 포리스트 </vt:lpstr>
      <vt:lpstr>12.3.1 결정 트리decision tree 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12.3.1 결정 트리</vt:lpstr>
      <vt:lpstr>12.3.2 랜덤 포리스트random forest</vt:lpstr>
      <vt:lpstr>12.3.2 랜덤 포리스트</vt:lpstr>
      <vt:lpstr>12.3.2 랜덤 포리스트</vt:lpstr>
      <vt:lpstr>12.4 앙상블 결합</vt:lpstr>
      <vt:lpstr>12.4.1 부류 레이블</vt:lpstr>
      <vt:lpstr>12.4.1 부류 레이블</vt:lpstr>
      <vt:lpstr>12.4.2 부류 순위</vt:lpstr>
      <vt:lpstr>12.4.3 부류 확률</vt:lpstr>
      <vt:lpstr>12.4.3 부류 확률</vt:lpstr>
      <vt:lpstr>12.5 딥러닝과 앙상블</vt:lpstr>
      <vt:lpstr>12.5.1 평균 기법을 이용한 앙상블</vt:lpstr>
      <vt:lpstr>12.5.1 평균 기법을 이용한 앙상블</vt:lpstr>
      <vt:lpstr>12.5.2 암시적 앙상블</vt:lpstr>
      <vt:lpstr>12.5.2 암시적 앙상블</vt:lpstr>
      <vt:lpstr>12.5.2 암시적 앙상블</vt:lpstr>
      <vt:lpstr>12.5.2 암시적 앙상블</vt:lpstr>
      <vt:lpstr>12.5.2 암시적 앙상블</vt:lpstr>
      <vt:lpstr>12.5.3 깊은 랜덤 포리스트</vt:lpstr>
      <vt:lpstr>12.5.3 깊은 랜덤 포리스트</vt:lpstr>
      <vt:lpstr>12.5.3 깊은 랜덤 포리스트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문병걸</cp:lastModifiedBy>
  <cp:revision>162</cp:revision>
  <dcterms:created xsi:type="dcterms:W3CDTF">2006-10-05T04:04:58Z</dcterms:created>
  <dcterms:modified xsi:type="dcterms:W3CDTF">2021-11-02T07:28:26Z</dcterms:modified>
</cp:coreProperties>
</file>